
<file path=[Content_Types].xml><?xml version="1.0" encoding="utf-8"?>
<Types xmlns="http://schemas.openxmlformats.org/package/2006/content-types">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handoutMasterIdLst>
    <p:handoutMasterId r:id="rId84"/>
  </p:handoutMasterIdLst>
  <p:sldIdLst>
    <p:sldId id="257" r:id="rId3"/>
    <p:sldId id="258" r:id="rId4"/>
    <p:sldId id="259" r:id="rId5"/>
    <p:sldId id="260" r:id="rId6"/>
    <p:sldId id="759" r:id="rId7"/>
    <p:sldId id="485" r:id="rId9"/>
    <p:sldId id="487" r:id="rId10"/>
    <p:sldId id="561" r:id="rId11"/>
    <p:sldId id="564" r:id="rId12"/>
    <p:sldId id="565" r:id="rId13"/>
    <p:sldId id="566" r:id="rId14"/>
    <p:sldId id="567" r:id="rId15"/>
    <p:sldId id="568" r:id="rId16"/>
    <p:sldId id="265" r:id="rId17"/>
    <p:sldId id="266" r:id="rId18"/>
    <p:sldId id="267" r:id="rId19"/>
    <p:sldId id="268" r:id="rId20"/>
    <p:sldId id="269" r:id="rId21"/>
    <p:sldId id="270" r:id="rId22"/>
    <p:sldId id="271" r:id="rId23"/>
    <p:sldId id="273" r:id="rId24"/>
    <p:sldId id="274" r:id="rId25"/>
    <p:sldId id="275" r:id="rId26"/>
    <p:sldId id="276" r:id="rId27"/>
    <p:sldId id="277" r:id="rId28"/>
    <p:sldId id="278" r:id="rId29"/>
    <p:sldId id="279" r:id="rId30"/>
    <p:sldId id="280" r:id="rId31"/>
    <p:sldId id="281" r:id="rId32"/>
    <p:sldId id="282" r:id="rId33"/>
    <p:sldId id="284" r:id="rId34"/>
    <p:sldId id="285" r:id="rId35"/>
    <p:sldId id="286" r:id="rId36"/>
    <p:sldId id="287" r:id="rId37"/>
    <p:sldId id="713" r:id="rId38"/>
    <p:sldId id="381" r:id="rId39"/>
    <p:sldId id="382" r:id="rId40"/>
    <p:sldId id="289" r:id="rId41"/>
    <p:sldId id="383" r:id="rId42"/>
    <p:sldId id="384" r:id="rId43"/>
    <p:sldId id="385" r:id="rId44"/>
    <p:sldId id="290" r:id="rId45"/>
    <p:sldId id="291" r:id="rId46"/>
    <p:sldId id="292" r:id="rId47"/>
    <p:sldId id="293" r:id="rId48"/>
    <p:sldId id="294" r:id="rId49"/>
    <p:sldId id="296" r:id="rId50"/>
    <p:sldId id="297" r:id="rId51"/>
    <p:sldId id="336" r:id="rId52"/>
    <p:sldId id="562" r:id="rId53"/>
    <p:sldId id="563" r:id="rId54"/>
    <p:sldId id="301" r:id="rId55"/>
    <p:sldId id="334" r:id="rId56"/>
    <p:sldId id="335" r:id="rId57"/>
    <p:sldId id="306" r:id="rId58"/>
    <p:sldId id="307" r:id="rId59"/>
    <p:sldId id="308" r:id="rId60"/>
    <p:sldId id="337" r:id="rId61"/>
    <p:sldId id="310" r:id="rId62"/>
    <p:sldId id="338" r:id="rId63"/>
    <p:sldId id="339" r:id="rId64"/>
    <p:sldId id="340" r:id="rId65"/>
    <p:sldId id="341" r:id="rId66"/>
    <p:sldId id="342" r:id="rId67"/>
    <p:sldId id="343" r:id="rId68"/>
    <p:sldId id="315" r:id="rId69"/>
    <p:sldId id="316" r:id="rId70"/>
    <p:sldId id="344" r:id="rId71"/>
    <p:sldId id="318" r:id="rId72"/>
    <p:sldId id="319" r:id="rId73"/>
    <p:sldId id="389" r:id="rId74"/>
    <p:sldId id="469" r:id="rId75"/>
    <p:sldId id="345" r:id="rId76"/>
    <p:sldId id="326" r:id="rId77"/>
    <p:sldId id="327" r:id="rId78"/>
    <p:sldId id="328" r:id="rId79"/>
    <p:sldId id="329" r:id="rId80"/>
    <p:sldId id="330" r:id="rId81"/>
    <p:sldId id="332" r:id="rId82"/>
    <p:sldId id="331" r:id="rId83"/>
  </p:sldIdLst>
  <p:sldSz cx="12192000" cy="6858000"/>
  <p:notesSz cx="6858000" cy="9144000"/>
  <p:embeddedFontLst>
    <p:embeddedFont>
      <p:font typeface="Wingdings 2" panose="05020102010507070707"/>
      <p:regular r:id="rId89"/>
    </p:embeddedFont>
    <p:embeddedFont>
      <p:font typeface="Calibri" panose="020F0502020204030204" pitchFamily="34" charset="0"/>
      <p:regular r:id="rId90"/>
    </p:embeddedFont>
    <p:embeddedFont>
      <p:font typeface="微软雅黑" panose="020B0503020204020204" charset="-122"/>
      <p:regular r:id="rId91"/>
    </p:embeddedFont>
    <p:embeddedFont>
      <p:font typeface="Perpetua" panose="02020502060401020303" charset="0"/>
      <p:regular r:id="rId92"/>
    </p:embeddedFont>
    <p:embeddedFont>
      <p:font typeface="华文仿宋" panose="02010600040101010101" pitchFamily="2" charset="-122"/>
      <p:regular r:id="rId93"/>
    </p:embeddedFont>
    <p:embeddedFont>
      <p:font typeface="方正舒体" panose="02010601030101010101" pitchFamily="2" charset="-122"/>
      <p:regular r:id="rId94"/>
    </p:embeddedFont>
    <p:embeddedFont>
      <p:font typeface="华文细黑" panose="02010600040101010101" pitchFamily="2" charset="-122"/>
      <p:regular r:id="rId95"/>
    </p:embeddedFont>
    <p:embeddedFont>
      <p:font typeface="华文行楷" panose="02010800040101010101" pitchFamily="2" charset="-122"/>
      <p:regular r:id="rId96"/>
    </p:embeddedFont>
    <p:embeddedFont>
      <p:font typeface="PMingLiU" panose="02020500000000000000" pitchFamily="18" charset="-120"/>
      <p:regular r:id="rId97"/>
    </p:embeddedFont>
    <p:embeddedFont>
      <p:font typeface="华文中宋" panose="02010600040101010101" pitchFamily="2" charset="-122"/>
      <p:regular r:id="rId98"/>
    </p:embeddedFont>
    <p:embeddedFont>
      <p:font typeface="DFKai-SB" panose="03000509000000000000" pitchFamily="65" charset="-120"/>
      <p:regular r:id="rId99"/>
    </p:embeddedFont>
    <p:embeddedFont>
      <p:font typeface="Wingdings 2" panose="05020102010507070707" pitchFamily="18" charset="2"/>
      <p:regular r:id="rId100"/>
    </p:embeddedFont>
    <p:embeddedFont>
      <p:font typeface="华文琥珀" panose="02010800040101010101" pitchFamily="2" charset="-122"/>
      <p:regular r:id="rId101"/>
    </p:embeddedFont>
    <p:embeddedFont>
      <p:font typeface="Webdings" panose="05030102010509060703" pitchFamily="18" charset="2"/>
      <p:regular r:id="rId102"/>
    </p:embeddedFont>
    <p:embeddedFont>
      <p:font typeface="Malgun Gothic" panose="020B0503020000020004" pitchFamily="34" charset="-127"/>
      <p:regular r:id="rId103"/>
    </p:embeddedFont>
    <p:embeddedFont>
      <p:font typeface="Lucida Sans Unicode" panose="020B0602030504020204" pitchFamily="34" charset="0"/>
      <p:regular r:id="rId104"/>
    </p:embeddedFont>
    <p:embeddedFont>
      <p:font typeface="Franklin Gothic Book" panose="020B0503020102020204" charset="0"/>
      <p:regular r:id="rId105"/>
    </p:embeddedFont>
    <p:embeddedFont>
      <p:font typeface="华文楷体" panose="02010600040101010101" charset="-122"/>
      <p:regular r:id="rId106"/>
    </p:embeddedFont>
    <p:embeddedFont>
      <p:font typeface="Franklin Gothic Book" panose="020B0503020102020204"/>
      <p:regular r:id="rId107"/>
    </p:embeddedFont>
    <p:embeddedFont>
      <p:font typeface="幼圆" panose="02010509060101010101" charset="-122"/>
      <p:regular r:id="rId108"/>
    </p:embeddedFont>
    <p:embeddedFont>
      <p:font typeface="맑은 고딕" panose="020B0503020000020004" charset="-122"/>
      <p:regular r:id="rId109"/>
    </p:embeddedFont>
  </p:embeddedFontLst>
  <p:custDataLst>
    <p:tags r:id="rId1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182"/>
    <a:srgbClr val="2D5EED"/>
    <a:srgbClr val="5C95AE"/>
    <a:srgbClr val="00B0F0"/>
    <a:srgbClr val="00D2ED"/>
    <a:srgbClr val="E6E6E6"/>
    <a:srgbClr val="E9E9E9"/>
    <a:srgbClr val="4D5CB3"/>
    <a:srgbClr val="5B6C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55" autoAdjust="0"/>
    <p:restoredTop sz="94660"/>
  </p:normalViewPr>
  <p:slideViewPr>
    <p:cSldViewPr snapToGrid="0">
      <p:cViewPr varScale="1">
        <p:scale>
          <a:sx n="87" d="100"/>
          <a:sy n="87" d="100"/>
        </p:scale>
        <p:origin x="-442" y="-82"/>
      </p:cViewPr>
      <p:guideLst>
        <p:guide orient="horz" pos="2160"/>
        <p:guide pos="3840"/>
      </p:guideLst>
    </p:cSldViewPr>
  </p:slideViewPr>
  <p:notesTextViewPr>
    <p:cViewPr>
      <p:scale>
        <a:sx n="1" d="1"/>
        <a:sy n="1" d="1"/>
      </p:scale>
      <p:origin x="0" y="0"/>
    </p:cViewPr>
  </p:notesTextViewPr>
  <p:notesViewPr>
    <p:cSldViewPr snapToGrid="0">
      <p:cViewPr varScale="1">
        <p:scale>
          <a:sx n="76" d="100"/>
          <a:sy n="76" d="100"/>
        </p:scale>
        <p:origin x="3624" y="9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11.fntdata"/><Relationship Id="rId98" Type="http://schemas.openxmlformats.org/officeDocument/2006/relationships/font" Target="fonts/font10.fntdata"/><Relationship Id="rId97" Type="http://schemas.openxmlformats.org/officeDocument/2006/relationships/font" Target="fonts/font9.fntdata"/><Relationship Id="rId96" Type="http://schemas.openxmlformats.org/officeDocument/2006/relationships/font" Target="fonts/font8.fntdata"/><Relationship Id="rId95" Type="http://schemas.openxmlformats.org/officeDocument/2006/relationships/font" Target="fonts/font7.fntdata"/><Relationship Id="rId94" Type="http://schemas.openxmlformats.org/officeDocument/2006/relationships/font" Target="fonts/font6.fntdata"/><Relationship Id="rId93" Type="http://schemas.openxmlformats.org/officeDocument/2006/relationships/font" Target="fonts/font5.fntdata"/><Relationship Id="rId92" Type="http://schemas.openxmlformats.org/officeDocument/2006/relationships/font" Target="fonts/font4.fntdata"/><Relationship Id="rId91" Type="http://schemas.openxmlformats.org/officeDocument/2006/relationships/font" Target="fonts/font3.fntdata"/><Relationship Id="rId90" Type="http://schemas.openxmlformats.org/officeDocument/2006/relationships/font" Target="fonts/font2.fntdata"/><Relationship Id="rId9" Type="http://schemas.openxmlformats.org/officeDocument/2006/relationships/slide" Target="slides/slide6.xml"/><Relationship Id="rId89" Type="http://schemas.openxmlformats.org/officeDocument/2006/relationships/font" Target="fonts/font1.fntdata"/><Relationship Id="rId88" Type="http://schemas.openxmlformats.org/officeDocument/2006/relationships/commentAuthors" Target="commentAuthors.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gs" Target="tags/tag9.xml"/><Relationship Id="rId11" Type="http://schemas.openxmlformats.org/officeDocument/2006/relationships/slide" Target="slides/slide8.xml"/><Relationship Id="rId109" Type="http://schemas.openxmlformats.org/officeDocument/2006/relationships/font" Target="fonts/font21.fntdata"/><Relationship Id="rId108" Type="http://schemas.openxmlformats.org/officeDocument/2006/relationships/font" Target="fonts/font20.fntdata"/><Relationship Id="rId107" Type="http://schemas.openxmlformats.org/officeDocument/2006/relationships/font" Target="fonts/font19.fntdata"/><Relationship Id="rId106" Type="http://schemas.openxmlformats.org/officeDocument/2006/relationships/font" Target="fonts/font18.fntdata"/><Relationship Id="rId105" Type="http://schemas.openxmlformats.org/officeDocument/2006/relationships/font" Target="fonts/font17.fntdata"/><Relationship Id="rId104" Type="http://schemas.openxmlformats.org/officeDocument/2006/relationships/font" Target="fonts/font16.fntdata"/><Relationship Id="rId103" Type="http://schemas.openxmlformats.org/officeDocument/2006/relationships/font" Target="fonts/font15.fntdata"/><Relationship Id="rId102" Type="http://schemas.openxmlformats.org/officeDocument/2006/relationships/font" Target="fonts/font14.fntdata"/><Relationship Id="rId101" Type="http://schemas.openxmlformats.org/officeDocument/2006/relationships/font" Target="fonts/font13.fntdata"/><Relationship Id="rId100" Type="http://schemas.openxmlformats.org/officeDocument/2006/relationships/font" Target="fonts/font12.fntdata"/><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4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a:t>贵阳六进健康知识宣传中心</a:t>
            </a:r>
            <a:endParaRPr lang="zh-CN" altLang="en-US"/>
          </a:p>
        </p:txBody>
      </p:sp>
      <p:sp>
        <p:nvSpPr>
          <p:cNvPr id="1049046"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FA8C02-7BA8-46B0-BF7F-CD809A0D6B7F}" type="datetimeFigureOut">
              <a:rPr lang="zh-CN" altLang="en-US" smtClean="0"/>
            </a:fld>
            <a:endParaRPr lang="zh-CN" altLang="en-US"/>
          </a:p>
        </p:txBody>
      </p:sp>
      <p:sp>
        <p:nvSpPr>
          <p:cNvPr id="1049047"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048"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421334-1EBA-4D7C-8BE4-0DF07F41A899}"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3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a:t>贵阳六进健康知识宣传中心</a:t>
            </a:r>
            <a:endParaRPr lang="zh-CN" altLang="en-US"/>
          </a:p>
        </p:txBody>
      </p:sp>
      <p:sp>
        <p:nvSpPr>
          <p:cNvPr id="1049040"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7B66A-C7E0-4E22-B9EC-9028E9AEAA3A}" type="datetimeFigureOut">
              <a:rPr lang="zh-CN" altLang="en-US" smtClean="0"/>
            </a:fld>
            <a:endParaRPr lang="zh-CN" altLang="en-US"/>
          </a:p>
        </p:txBody>
      </p:sp>
      <p:sp>
        <p:nvSpPr>
          <p:cNvPr id="1049041"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042"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043"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044"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DCF34-F8B0-4FA5-9DC4-F149A0F45003}"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眉占位符 3"/>
          <p:cNvSpPr>
            <a:spLocks noGrp="1"/>
          </p:cNvSpPr>
          <p:nvPr>
            <p:ph type="hdr" sz="quarter"/>
          </p:nvPr>
        </p:nvSpPr>
        <p:spPr/>
        <p:txBody>
          <a:bodyPr/>
          <a:p>
            <a:r>
              <a:rPr lang="zh-CN" altLang="en-US"/>
              <a:t>贵阳六进健康知识宣传中心</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幻灯片图像占位符 1"/>
          <p:cNvSpPr>
            <a:spLocks noGrp="1" noRot="1" noChangeAspect="1"/>
          </p:cNvSpPr>
          <p:nvPr>
            <p:ph type="sldImg" idx="2"/>
          </p:nvPr>
        </p:nvSpPr>
        <p:spPr/>
      </p:sp>
      <p:sp>
        <p:nvSpPr>
          <p:cNvPr id="1048774" name="文本占位符 2"/>
          <p:cNvSpPr>
            <a:spLocks noGrp="1"/>
          </p:cNvSpPr>
          <p:nvPr>
            <p:ph type="body" idx="3"/>
          </p:nvPr>
        </p:nvSpPr>
        <p:spPr/>
        <p:txBody>
          <a:bodyPr/>
          <a:lstStyle/>
          <a:p>
            <a:endParaRPr lang="zh-CN" altLang="en-US"/>
          </a:p>
        </p:txBody>
      </p:sp>
      <p:sp>
        <p:nvSpPr>
          <p:cNvPr id="1048775" name="页眉占位符 3"/>
          <p:cNvSpPr>
            <a:spLocks noGrp="1"/>
          </p:cNvSpPr>
          <p:nvPr>
            <p:ph type="hdr" sz="quarter"/>
          </p:nvPr>
        </p:nvSpPr>
        <p:spPr/>
        <p:txBody>
          <a:bodyPr/>
          <a:lstStyle/>
          <a:p>
            <a:r>
              <a:rPr lang="zh-CN" altLang="en-US"/>
              <a:t>贵阳六进健康知识宣传中心</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89" name="页眉占位符"/>
          <p:cNvSpPr>
            <a:spLocks noGrp="1"/>
          </p:cNvSpPr>
          <p:nvPr>
            <p:ph type="hdr"/>
          </p:nvPr>
        </p:nvSpPr>
        <p:spPr>
          <a:xfrm>
            <a:off x="0" y="0"/>
            <a:ext cx="2971799" cy="458787"/>
          </a:xfrm>
          <a:prstGeom prst="rect">
            <a:avLst/>
          </a:prstGeom>
          <a:noFill/>
          <a:ln w="9525" cap="flat" cmpd="sng">
            <a:noFill/>
            <a:prstDash val="solid"/>
            <a:miter/>
          </a:ln>
        </p:spPr>
        <p:txBody>
          <a:bodyPr vert="horz" wrap="square" lIns="91440" tIns="45720" rIns="91440" bIns="45720" anchor="t" anchorCtr="0"/>
          <a:lstStyle>
            <a:lvl1pPr algn="l" defTabSz="914400" fontAlgn="base" hangingPunct="0">
              <a:buNone/>
              <a:defRPr sz="1200">
                <a:latin typeface="等线" panose="02010600030101010101" charset="-122"/>
                <a:ea typeface="等线" panose="02010600030101010101" charset="-122"/>
                <a:cs typeface="等线" panose="02010600030101010101" charset="-122"/>
              </a:defRPr>
            </a:lvl1pPr>
          </a:lstStyle>
          <a:p>
            <a:r>
              <a:rPr lang="zh-CN" altLang="en-US" sz="1200">
                <a:latin typeface="等线" panose="02010600030101010101" charset="-122"/>
                <a:ea typeface="等线" panose="02010600030101010101" charset="-122"/>
                <a:cs typeface="等线" panose="02010600030101010101" charset="-122"/>
              </a:rPr>
              <a:t>贵阳六进健康知识宣传中心</a:t>
            </a:r>
            <a:endParaRPr lang="zh-CN" altLang="en-US" sz="1200">
              <a:latin typeface="等线" panose="02010600030101010101" charset="-122"/>
              <a:ea typeface="等线" panose="02010600030101010101" charset="-122"/>
              <a:cs typeface="等线" panose="02010600030101010101"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89" name="页眉占位符"/>
          <p:cNvSpPr>
            <a:spLocks noGrp="1"/>
          </p:cNvSpPr>
          <p:nvPr>
            <p:ph type="hdr"/>
          </p:nvPr>
        </p:nvSpPr>
        <p:spPr>
          <a:xfrm>
            <a:off x="0" y="0"/>
            <a:ext cx="2971799" cy="458787"/>
          </a:xfrm>
          <a:prstGeom prst="rect">
            <a:avLst/>
          </a:prstGeom>
          <a:noFill/>
          <a:ln w="9525" cap="flat" cmpd="sng">
            <a:noFill/>
            <a:prstDash val="solid"/>
            <a:miter/>
          </a:ln>
        </p:spPr>
        <p:txBody>
          <a:bodyPr vert="horz" wrap="square" lIns="91440" tIns="45720" rIns="91440" bIns="45720" anchor="t" anchorCtr="0"/>
          <a:lstStyle>
            <a:lvl1pPr algn="l" defTabSz="914400" fontAlgn="base" hangingPunct="0">
              <a:buNone/>
              <a:defRPr sz="1200">
                <a:latin typeface="等线" panose="02010600030101010101" charset="-122"/>
                <a:ea typeface="等线" panose="02010600030101010101" charset="-122"/>
                <a:cs typeface="等线" panose="02010600030101010101" charset="-122"/>
              </a:defRPr>
            </a:lvl1pPr>
          </a:lstStyle>
          <a:p>
            <a:r>
              <a:rPr lang="zh-CN" altLang="en-US" sz="1200">
                <a:latin typeface="等线" panose="02010600030101010101" charset="-122"/>
                <a:ea typeface="等线" panose="02010600030101010101" charset="-122"/>
                <a:cs typeface="等线" panose="02010600030101010101" charset="-122"/>
              </a:rPr>
              <a:t>贵阳六进健康知识宣传中心</a:t>
            </a:r>
            <a:endParaRPr lang="zh-CN" altLang="en-US" sz="1200">
              <a:latin typeface="等线" panose="02010600030101010101" charset="-122"/>
              <a:ea typeface="等线" panose="02010600030101010101" charset="-122"/>
              <a:cs typeface="等线" panose="02010600030101010101"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89" name="页眉占位符"/>
          <p:cNvSpPr>
            <a:spLocks noGrp="1"/>
          </p:cNvSpPr>
          <p:nvPr>
            <p:ph type="hdr"/>
          </p:nvPr>
        </p:nvSpPr>
        <p:spPr>
          <a:xfrm>
            <a:off x="0" y="0"/>
            <a:ext cx="2971799" cy="458787"/>
          </a:xfrm>
          <a:prstGeom prst="rect">
            <a:avLst/>
          </a:prstGeom>
          <a:noFill/>
          <a:ln w="9525" cap="flat" cmpd="sng">
            <a:noFill/>
            <a:prstDash val="solid"/>
            <a:miter/>
          </a:ln>
        </p:spPr>
        <p:txBody>
          <a:bodyPr vert="horz" wrap="square" lIns="91440" tIns="45720" rIns="91440" bIns="45720" anchor="t" anchorCtr="0"/>
          <a:lstStyle>
            <a:lvl1pPr algn="l" defTabSz="914400" fontAlgn="base" hangingPunct="0">
              <a:buNone/>
              <a:defRPr sz="1200">
                <a:latin typeface="等线" panose="02010600030101010101" charset="-122"/>
                <a:ea typeface="等线" panose="02010600030101010101" charset="-122"/>
                <a:cs typeface="等线" panose="02010600030101010101" charset="-122"/>
              </a:defRPr>
            </a:lvl1pPr>
          </a:lstStyle>
          <a:p>
            <a:r>
              <a:rPr lang="zh-CN" altLang="en-US" sz="1200">
                <a:latin typeface="等线" panose="02010600030101010101" charset="-122"/>
                <a:ea typeface="等线" panose="02010600030101010101" charset="-122"/>
                <a:cs typeface="等线" panose="02010600030101010101" charset="-122"/>
              </a:rPr>
              <a:t>贵阳六进健康知识宣传中心</a:t>
            </a:r>
            <a:endParaRPr lang="zh-CN" altLang="en-US" sz="1200">
              <a:latin typeface="等线" panose="02010600030101010101" charset="-122"/>
              <a:ea typeface="等线" panose="02010600030101010101" charset="-122"/>
              <a:cs typeface="等线" panose="02010600030101010101"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89" name="页眉占位符"/>
          <p:cNvSpPr>
            <a:spLocks noGrp="1"/>
          </p:cNvSpPr>
          <p:nvPr>
            <p:ph type="hdr"/>
          </p:nvPr>
        </p:nvSpPr>
        <p:spPr>
          <a:xfrm>
            <a:off x="0" y="0"/>
            <a:ext cx="2971799" cy="458787"/>
          </a:xfrm>
          <a:prstGeom prst="rect">
            <a:avLst/>
          </a:prstGeom>
          <a:noFill/>
          <a:ln w="9525" cap="flat" cmpd="sng">
            <a:noFill/>
            <a:prstDash val="solid"/>
            <a:miter/>
          </a:ln>
        </p:spPr>
        <p:txBody>
          <a:bodyPr vert="horz" wrap="square" lIns="91440" tIns="45720" rIns="91440" bIns="45720" anchor="t" anchorCtr="0"/>
          <a:lstStyle>
            <a:lvl1pPr algn="l" defTabSz="914400" fontAlgn="base" hangingPunct="0">
              <a:buNone/>
              <a:defRPr sz="1200">
                <a:latin typeface="等线" panose="02010600030101010101" charset="-122"/>
                <a:ea typeface="等线" panose="02010600030101010101" charset="-122"/>
                <a:cs typeface="等线" panose="02010600030101010101" charset="-122"/>
              </a:defRPr>
            </a:lvl1pPr>
          </a:lstStyle>
          <a:p>
            <a:r>
              <a:rPr lang="zh-CN" altLang="en-US" sz="1200">
                <a:latin typeface="等线" panose="02010600030101010101" charset="-122"/>
                <a:ea typeface="等线" panose="02010600030101010101" charset="-122"/>
                <a:cs typeface="等线" panose="02010600030101010101" charset="-122"/>
              </a:rPr>
              <a:t>贵阳六进健康知识宣传中心</a:t>
            </a:r>
            <a:endParaRPr lang="zh-CN" altLang="en-US" sz="1200">
              <a:latin typeface="等线" panose="02010600030101010101" charset="-122"/>
              <a:ea typeface="等线" panose="02010600030101010101" charset="-122"/>
              <a:cs typeface="等线" panose="02010600030101010101"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89" name="页眉占位符"/>
          <p:cNvSpPr>
            <a:spLocks noGrp="1"/>
          </p:cNvSpPr>
          <p:nvPr>
            <p:ph type="hdr"/>
          </p:nvPr>
        </p:nvSpPr>
        <p:spPr>
          <a:xfrm>
            <a:off x="0" y="0"/>
            <a:ext cx="2971799" cy="458787"/>
          </a:xfrm>
          <a:prstGeom prst="rect">
            <a:avLst/>
          </a:prstGeom>
          <a:noFill/>
          <a:ln w="9525" cap="flat" cmpd="sng">
            <a:noFill/>
            <a:prstDash val="solid"/>
            <a:miter/>
          </a:ln>
        </p:spPr>
        <p:txBody>
          <a:bodyPr vert="horz" wrap="square" lIns="91440" tIns="45720" rIns="91440" bIns="45720" anchor="t" anchorCtr="0"/>
          <a:lstStyle>
            <a:lvl1pPr algn="l" defTabSz="914400" fontAlgn="base" hangingPunct="0">
              <a:buNone/>
              <a:defRPr sz="1200">
                <a:latin typeface="等线" panose="02010600030101010101" charset="-122"/>
                <a:ea typeface="等线" panose="02010600030101010101" charset="-122"/>
                <a:cs typeface="等线" panose="02010600030101010101" charset="-122"/>
              </a:defRPr>
            </a:lvl1pPr>
          </a:lstStyle>
          <a:p>
            <a:r>
              <a:rPr lang="zh-CN" altLang="en-US" sz="1200">
                <a:latin typeface="等线" panose="02010600030101010101" charset="-122"/>
                <a:ea typeface="等线" panose="02010600030101010101" charset="-122"/>
                <a:cs typeface="等线" panose="02010600030101010101" charset="-122"/>
              </a:rPr>
              <a:t>贵阳六进健康知识宣传中心</a:t>
            </a:r>
            <a:endParaRPr lang="zh-CN" altLang="en-US" sz="1200">
              <a:latin typeface="等线" panose="02010600030101010101" charset="-122"/>
              <a:ea typeface="等线" panose="02010600030101010101" charset="-122"/>
              <a:cs typeface="等线" panose="02010600030101010101"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眉占位符 3"/>
          <p:cNvSpPr>
            <a:spLocks noGrp="1"/>
          </p:cNvSpPr>
          <p:nvPr>
            <p:ph type="hdr" sz="quarter"/>
          </p:nvPr>
        </p:nvSpPr>
        <p:spPr/>
        <p:txBody>
          <a:bodyPr/>
          <a:p>
            <a:r>
              <a:rPr lang="zh-CN" altLang="en-US"/>
              <a:t>贵阳六进健康知识宣传中心</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3">
        <a:schemeClr val="bg1"/>
      </p:bgRef>
    </p:bg>
    <p:spTree>
      <p:nvGrpSpPr>
        <p:cNvPr id="1" name=""/>
        <p:cNvGrpSpPr/>
        <p:nvPr/>
      </p:nvGrpSpPr>
      <p:grpSpPr>
        <a:xfrm>
          <a:off x="0" y="0"/>
          <a:ext cx="0" cy="0"/>
          <a:chOff x="0" y="0"/>
          <a:chExt cx="0" cy="0"/>
        </a:xfrm>
      </p:grpSpPr>
      <p:sp>
        <p:nvSpPr>
          <p:cNvPr id="1048583" name="矩形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48584" name="圆角矩形 12"/>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1048585" name="副标题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1048586" name="日期占位符 27"/>
          <p:cNvSpPr>
            <a:spLocks noGrp="1"/>
          </p:cNvSpPr>
          <p:nvPr>
            <p:ph type="dt" sz="half" idx="10"/>
          </p:nvPr>
        </p:nvSpPr>
        <p:spPr/>
        <p:txBody>
          <a:bodyPr/>
          <a:lstStyle/>
          <a:p>
            <a:fld id="{DAA62838-0ECE-4F3C-AE41-F4A1CBF173C6}" type="datetime1">
              <a:rPr lang="zh-CN" altLang="en-US" smtClean="0"/>
            </a:fld>
            <a:endParaRPr lang="zh-CN" altLang="en-US"/>
          </a:p>
        </p:txBody>
      </p:sp>
      <p:sp>
        <p:nvSpPr>
          <p:cNvPr id="1048587" name="页脚占位符 16"/>
          <p:cNvSpPr>
            <a:spLocks noGrp="1"/>
          </p:cNvSpPr>
          <p:nvPr>
            <p:ph type="ftr" sz="quarter" idx="11"/>
          </p:nvPr>
        </p:nvSpPr>
        <p:spPr/>
        <p:txBody>
          <a:bodyPr/>
          <a:lstStyle/>
          <a:p>
            <a:endParaRPr lang="zh-CN" altLang="en-US"/>
          </a:p>
        </p:txBody>
      </p:sp>
      <p:sp>
        <p:nvSpPr>
          <p:cNvPr id="1048588"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6664C4E8-DDED-4393-BF95-06C52765F7C2}" type="slidenum">
              <a:rPr lang="zh-CN" altLang="en-US" smtClean="0"/>
            </a:fld>
            <a:endParaRPr lang="zh-CN" altLang="en-US"/>
          </a:p>
        </p:txBody>
      </p:sp>
      <p:sp>
        <p:nvSpPr>
          <p:cNvPr id="1048589" name="矩形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90" name="矩形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91" name="矩形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92" name="标题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zh-CN" altLang="en-US"/>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016" name="标题 1"/>
          <p:cNvSpPr>
            <a:spLocks noGrp="1"/>
          </p:cNvSpPr>
          <p:nvPr>
            <p:ph type="title"/>
          </p:nvPr>
        </p:nvSpPr>
        <p:spPr/>
        <p:txBody>
          <a:bodyPr/>
          <a:lstStyle/>
          <a:p>
            <a:r>
              <a:rPr kumimoji="0" lang="zh-CN" altLang="en-US"/>
              <a:t>单击此处编辑母版标题样式</a:t>
            </a:r>
            <a:endParaRPr kumimoji="0" lang="en-US"/>
          </a:p>
        </p:txBody>
      </p:sp>
      <p:sp>
        <p:nvSpPr>
          <p:cNvPr id="1049017" name="竖排文字占位符 2"/>
          <p:cNvSpPr>
            <a:spLocks noGrp="1"/>
          </p:cNvSpPr>
          <p:nvPr>
            <p:ph type="body" orient="vert" idx="1"/>
          </p:nvPr>
        </p:nvSpPr>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9018" name="日期占位符 3"/>
          <p:cNvSpPr>
            <a:spLocks noGrp="1"/>
          </p:cNvSpPr>
          <p:nvPr>
            <p:ph type="dt" sz="half" idx="10"/>
          </p:nvPr>
        </p:nvSpPr>
        <p:spPr/>
        <p:txBody>
          <a:bodyPr/>
          <a:lstStyle/>
          <a:p>
            <a:fld id="{78448D6E-72D8-4C99-AA09-685A74A783AA}" type="datetime1">
              <a:rPr lang="zh-CN" altLang="en-US" smtClean="0"/>
            </a:fld>
            <a:endParaRPr lang="zh-CN" altLang="en-US"/>
          </a:p>
        </p:txBody>
      </p:sp>
      <p:sp>
        <p:nvSpPr>
          <p:cNvPr id="1049019" name="页脚占位符 4"/>
          <p:cNvSpPr>
            <a:spLocks noGrp="1"/>
          </p:cNvSpPr>
          <p:nvPr>
            <p:ph type="ftr" sz="quarter" idx="11"/>
          </p:nvPr>
        </p:nvSpPr>
        <p:spPr/>
        <p:txBody>
          <a:bodyPr/>
          <a:lstStyle/>
          <a:p>
            <a:endParaRPr lang="zh-CN" altLang="en-US"/>
          </a:p>
        </p:txBody>
      </p:sp>
      <p:sp>
        <p:nvSpPr>
          <p:cNvPr id="1049020" name="灯片编号占位符 5"/>
          <p:cNvSpPr>
            <a:spLocks noGrp="1"/>
          </p:cNvSpPr>
          <p:nvPr>
            <p:ph type="sldNum" sz="quarter" idx="12"/>
          </p:nvPr>
        </p:nvSpPr>
        <p:spPr/>
        <p:txBody>
          <a:bodyPr/>
          <a:lstStyle/>
          <a:p>
            <a:fld id="{6664C4E8-DDED-4393-BF95-06C52765F7C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979" name="竖排标题 1"/>
          <p:cNvSpPr>
            <a:spLocks noGrp="1"/>
          </p:cNvSpPr>
          <p:nvPr>
            <p:ph type="title" orient="vert"/>
          </p:nvPr>
        </p:nvSpPr>
        <p:spPr>
          <a:xfrm>
            <a:off x="8839200" y="274642"/>
            <a:ext cx="2682240" cy="5851525"/>
          </a:xfrm>
        </p:spPr>
        <p:txBody>
          <a:bodyPr vert="eaVert"/>
          <a:lstStyle/>
          <a:p>
            <a:r>
              <a:rPr kumimoji="0" lang="zh-CN" altLang="en-US"/>
              <a:t>单击此处编辑母版标题样式</a:t>
            </a:r>
            <a:endParaRPr kumimoji="0" lang="en-US"/>
          </a:p>
        </p:txBody>
      </p:sp>
      <p:sp>
        <p:nvSpPr>
          <p:cNvPr id="1048980" name="竖排文字占位符 2"/>
          <p:cNvSpPr>
            <a:spLocks noGrp="1"/>
          </p:cNvSpPr>
          <p:nvPr>
            <p:ph type="body" orient="vert" idx="1"/>
          </p:nvPr>
        </p:nvSpPr>
        <p:spPr>
          <a:xfrm>
            <a:off x="1219200" y="274640"/>
            <a:ext cx="7416800" cy="5851525"/>
          </a:xfrm>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8981" name="日期占位符 3"/>
          <p:cNvSpPr>
            <a:spLocks noGrp="1"/>
          </p:cNvSpPr>
          <p:nvPr>
            <p:ph type="dt" sz="half" idx="10"/>
          </p:nvPr>
        </p:nvSpPr>
        <p:spPr/>
        <p:txBody>
          <a:bodyPr/>
          <a:lstStyle/>
          <a:p>
            <a:fld id="{CBDF8AF7-1E4A-454F-ADF5-23986756A486}" type="datetime1">
              <a:rPr lang="zh-CN" altLang="en-US" smtClean="0"/>
            </a:fld>
            <a:endParaRPr lang="zh-CN" altLang="en-US"/>
          </a:p>
        </p:txBody>
      </p:sp>
      <p:sp>
        <p:nvSpPr>
          <p:cNvPr id="1048982" name="页脚占位符 4"/>
          <p:cNvSpPr>
            <a:spLocks noGrp="1"/>
          </p:cNvSpPr>
          <p:nvPr>
            <p:ph type="ftr" sz="quarter" idx="11"/>
          </p:nvPr>
        </p:nvSpPr>
        <p:spPr/>
        <p:txBody>
          <a:bodyPr/>
          <a:lstStyle/>
          <a:p>
            <a:endParaRPr lang="zh-CN" altLang="en-US"/>
          </a:p>
        </p:txBody>
      </p:sp>
      <p:sp>
        <p:nvSpPr>
          <p:cNvPr id="1048983" name="灯片编号占位符 5"/>
          <p:cNvSpPr>
            <a:spLocks noGrp="1"/>
          </p:cNvSpPr>
          <p:nvPr>
            <p:ph type="sldNum" sz="quarter" idx="12"/>
          </p:nvPr>
        </p:nvSpPr>
        <p:spPr/>
        <p:txBody>
          <a:bodyPr/>
          <a:lstStyle/>
          <a:p>
            <a:fld id="{6664C4E8-DDED-4393-BF95-06C52765F7C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사용자 지정 레이아웃">
    <p:spTree>
      <p:nvGrpSpPr>
        <p:cNvPr id="1" name=""/>
        <p:cNvGrpSpPr/>
        <p:nvPr/>
      </p:nvGrpSpPr>
      <p:grpSpPr>
        <a:xfrm>
          <a:off x="0" y="0"/>
          <a:ext cx="0" cy="0"/>
          <a:chOff x="0" y="0"/>
          <a:chExt cx="0" cy="0"/>
        </a:xfrm>
      </p:grpSpPr>
      <p:sp>
        <p:nvSpPr>
          <p:cNvPr id="1049027" name="Slide Number Placeholder 5"/>
          <p:cNvSpPr>
            <a:spLocks noGrp="1"/>
          </p:cNvSpPr>
          <p:nvPr>
            <p:ph type="sldNum" sz="quarter" idx="12"/>
          </p:nvPr>
        </p:nvSpPr>
        <p:spPr>
          <a:xfrm>
            <a:off x="11302829" y="6508492"/>
            <a:ext cx="517697" cy="184666"/>
          </a:xfrm>
          <a:prstGeom prst="rect">
            <a:avLst/>
          </a:prstGeom>
        </p:spPr>
        <p:txBody>
          <a:bodyPr lIns="0" tIns="0" rIns="0" bIns="0" anchor="t" anchorCtr="0">
            <a:noAutofit/>
          </a:bodyPr>
          <a:lstStyle>
            <a:lvl1pPr algn="ctr">
              <a:defRPr sz="1200">
                <a:solidFill>
                  <a:schemeClr val="tx1">
                    <a:lumMod val="75000"/>
                    <a:lumOff val="25000"/>
                  </a:schemeClr>
                </a:solidFill>
                <a:effectLst/>
                <a:latin typeface="Calibri" panose="020F0502020204030204" pitchFamily="34" charset="0"/>
              </a:defRPr>
            </a:lvl1pPr>
          </a:lstStyle>
          <a:p>
            <a:fld id="{75D8F74E-B4A5-4AC5-9208-5754DED0CF49}" type="slidenum">
              <a:rPr lang="ko-KR" altLang="en-US" smtClean="0"/>
            </a:fld>
            <a:endParaRPr lang="ko-KR" altLang="en-US" dirty="0"/>
          </a:p>
        </p:txBody>
      </p:sp>
      <p:sp>
        <p:nvSpPr>
          <p:cNvPr id="1049028" name="직사각형 3"/>
          <p:cNvSpPr/>
          <p:nvPr userDrawn="1"/>
        </p:nvSpPr>
        <p:spPr>
          <a:xfrm>
            <a:off x="0" y="0"/>
            <a:ext cx="12192000" cy="1990028"/>
          </a:xfrm>
          <a:prstGeom prst="rect">
            <a:avLst/>
          </a:prstGeom>
          <a:solidFill>
            <a:srgbClr val="1E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endParaRPr>
          </a:p>
        </p:txBody>
      </p:sp>
      <p:sp>
        <p:nvSpPr>
          <p:cNvPr id="1049029" name="직사각형 3"/>
          <p:cNvSpPr/>
          <p:nvPr userDrawn="1"/>
        </p:nvSpPr>
        <p:spPr>
          <a:xfrm>
            <a:off x="0" y="6731000"/>
            <a:ext cx="12192000" cy="127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endParaRPr>
          </a:p>
        </p:txBody>
      </p:sp>
      <p:sp>
        <p:nvSpPr>
          <p:cNvPr id="1049030" name="직사각형 3"/>
          <p:cNvSpPr/>
          <p:nvPr userDrawn="1"/>
        </p:nvSpPr>
        <p:spPr>
          <a:xfrm>
            <a:off x="0" y="0"/>
            <a:ext cx="12192000" cy="1490133"/>
          </a:xfrm>
          <a:prstGeom prst="rect">
            <a:avLst/>
          </a:prstGeom>
          <a:solidFill>
            <a:srgbClr val="333F50"/>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0"/>
            <a:endParaRPr lang="ko-KR" altLang="en-US"/>
          </a:p>
        </p:txBody>
      </p:sp>
      <p:pic>
        <p:nvPicPr>
          <p:cNvPr id="2097434" name="Picture 5"/>
          <p:cNvPicPr>
            <a:picLocks noChangeAspect="1"/>
          </p:cNvPicPr>
          <p:nvPr userDrawn="1"/>
        </p:nvPicPr>
        <p:blipFill rotWithShape="1">
          <a:blip r:embed="rId2" cstate="print"/>
          <a:srcRect b="70983"/>
          <a:stretch>
            <a:fillRect/>
          </a:stretch>
        </p:blipFill>
        <p:spPr>
          <a:xfrm flipV="1">
            <a:off x="0" y="0"/>
            <a:ext cx="12192000" cy="199002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011" name="标题 1"/>
          <p:cNvSpPr>
            <a:spLocks noGrp="1"/>
          </p:cNvSpPr>
          <p:nvPr>
            <p:ph type="title"/>
          </p:nvPr>
        </p:nvSpPr>
        <p:spPr/>
        <p:txBody>
          <a:bodyPr/>
          <a:lstStyle/>
          <a:p>
            <a:r>
              <a:rPr kumimoji="0" lang="zh-CN" altLang="en-US"/>
              <a:t>单击此处编辑母版标题样式</a:t>
            </a:r>
            <a:endParaRPr kumimoji="0" lang="en-US"/>
          </a:p>
        </p:txBody>
      </p:sp>
      <p:sp>
        <p:nvSpPr>
          <p:cNvPr id="1049012" name="日期占位符 3"/>
          <p:cNvSpPr>
            <a:spLocks noGrp="1"/>
          </p:cNvSpPr>
          <p:nvPr>
            <p:ph type="dt" sz="half" idx="10"/>
          </p:nvPr>
        </p:nvSpPr>
        <p:spPr/>
        <p:txBody>
          <a:bodyPr/>
          <a:lstStyle/>
          <a:p>
            <a:fld id="{844C0093-1C04-4565-B912-417CA4371CBC}" type="datetime1">
              <a:rPr lang="zh-CN" altLang="en-US" smtClean="0"/>
            </a:fld>
            <a:endParaRPr lang="zh-CN" altLang="en-US"/>
          </a:p>
        </p:txBody>
      </p:sp>
      <p:sp>
        <p:nvSpPr>
          <p:cNvPr id="1049013" name="页脚占位符 4"/>
          <p:cNvSpPr>
            <a:spLocks noGrp="1"/>
          </p:cNvSpPr>
          <p:nvPr>
            <p:ph type="ftr" sz="quarter" idx="11"/>
          </p:nvPr>
        </p:nvSpPr>
        <p:spPr/>
        <p:txBody>
          <a:bodyPr/>
          <a:lstStyle/>
          <a:p>
            <a:endParaRPr lang="zh-CN" altLang="en-US"/>
          </a:p>
        </p:txBody>
      </p:sp>
      <p:sp>
        <p:nvSpPr>
          <p:cNvPr id="1049014" name="灯片编号占位符 5"/>
          <p:cNvSpPr>
            <a:spLocks noGrp="1"/>
          </p:cNvSpPr>
          <p:nvPr>
            <p:ph type="sldNum" sz="quarter" idx="12"/>
          </p:nvPr>
        </p:nvSpPr>
        <p:spPr/>
        <p:txBody>
          <a:bodyPr/>
          <a:lstStyle/>
          <a:p>
            <a:fld id="{6664C4E8-DDED-4393-BF95-06C52765F7C2}" type="slidenum">
              <a:rPr lang="zh-CN" altLang="en-US" smtClean="0"/>
            </a:fld>
            <a:endParaRPr lang="zh-CN" altLang="en-US"/>
          </a:p>
        </p:txBody>
      </p:sp>
      <p:sp>
        <p:nvSpPr>
          <p:cNvPr id="1049015" name="内容占位符 7"/>
          <p:cNvSpPr>
            <a:spLocks noGrp="1"/>
          </p:cNvSpPr>
          <p:nvPr>
            <p:ph sz="quarter" idx="1"/>
          </p:nvPr>
        </p:nvSpPr>
        <p:spPr>
          <a:xfrm>
            <a:off x="1219200" y="1447800"/>
            <a:ext cx="1036320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3">
        <a:schemeClr val="bg1"/>
      </p:bgRef>
    </p:bg>
    <p:spTree>
      <p:nvGrpSpPr>
        <p:cNvPr id="1" name=""/>
        <p:cNvGrpSpPr/>
        <p:nvPr/>
      </p:nvGrpSpPr>
      <p:grpSpPr>
        <a:xfrm>
          <a:off x="0" y="0"/>
          <a:ext cx="0" cy="0"/>
          <a:chOff x="0" y="0"/>
          <a:chExt cx="0" cy="0"/>
        </a:xfrm>
      </p:grpSpPr>
      <p:sp>
        <p:nvSpPr>
          <p:cNvPr id="1048993" name="矩形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48994" name="圆角矩形 9"/>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1048995" name="标题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zh-CN" altLang="en-US"/>
              <a:t>单击此处编辑母版标题样式</a:t>
            </a:r>
            <a:endParaRPr kumimoji="0" lang="en-US"/>
          </a:p>
        </p:txBody>
      </p:sp>
      <p:sp>
        <p:nvSpPr>
          <p:cNvPr id="1048996" name="文本占位符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endParaRPr kumimoji="0" lang="zh-CN" altLang="en-US"/>
          </a:p>
        </p:txBody>
      </p:sp>
      <p:sp>
        <p:nvSpPr>
          <p:cNvPr id="1048997" name="日期占位符 3"/>
          <p:cNvSpPr>
            <a:spLocks noGrp="1"/>
          </p:cNvSpPr>
          <p:nvPr>
            <p:ph type="dt" sz="half" idx="10"/>
          </p:nvPr>
        </p:nvSpPr>
        <p:spPr/>
        <p:txBody>
          <a:bodyPr/>
          <a:lstStyle/>
          <a:p>
            <a:fld id="{294F9BDD-5D51-4F7B-A2A2-EF1415B0BD7C}" type="datetime1">
              <a:rPr lang="zh-CN" altLang="en-US" smtClean="0"/>
            </a:fld>
            <a:endParaRPr lang="zh-CN" altLang="en-US"/>
          </a:p>
        </p:txBody>
      </p:sp>
      <p:sp>
        <p:nvSpPr>
          <p:cNvPr id="1048998" name="页脚占位符 4"/>
          <p:cNvSpPr>
            <a:spLocks noGrp="1"/>
          </p:cNvSpPr>
          <p:nvPr>
            <p:ph type="ftr" sz="quarter" idx="11"/>
          </p:nvPr>
        </p:nvSpPr>
        <p:spPr>
          <a:xfrm>
            <a:off x="1066800" y="6172200"/>
            <a:ext cx="5334000" cy="457200"/>
          </a:xfrm>
        </p:spPr>
        <p:txBody>
          <a:bodyPr/>
          <a:lstStyle/>
          <a:p>
            <a:endParaRPr lang="zh-CN" altLang="en-US"/>
          </a:p>
        </p:txBody>
      </p:sp>
      <p:sp>
        <p:nvSpPr>
          <p:cNvPr id="1048999" name="矩形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9000" name="矩形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9001" name="矩形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9002" name="灯片编号占位符 5"/>
          <p:cNvSpPr>
            <a:spLocks noGrp="1"/>
          </p:cNvSpPr>
          <p:nvPr>
            <p:ph type="sldNum" sz="quarter" idx="12"/>
          </p:nvPr>
        </p:nvSpPr>
        <p:spPr>
          <a:xfrm>
            <a:off x="195072" y="6208776"/>
            <a:ext cx="609600" cy="457200"/>
          </a:xfrm>
        </p:spPr>
        <p:txBody>
          <a:bodyPr/>
          <a:lstStyle/>
          <a:p>
            <a:fld id="{6664C4E8-DDED-4393-BF95-06C52765F7C2}"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021" name="标题 1"/>
          <p:cNvSpPr>
            <a:spLocks noGrp="1"/>
          </p:cNvSpPr>
          <p:nvPr>
            <p:ph type="title"/>
          </p:nvPr>
        </p:nvSpPr>
        <p:spPr/>
        <p:txBody>
          <a:bodyPr/>
          <a:lstStyle/>
          <a:p>
            <a:r>
              <a:rPr kumimoji="0" lang="zh-CN" altLang="en-US"/>
              <a:t>单击此处编辑母版标题样式</a:t>
            </a:r>
            <a:endParaRPr kumimoji="0" lang="en-US"/>
          </a:p>
        </p:txBody>
      </p:sp>
      <p:sp>
        <p:nvSpPr>
          <p:cNvPr id="1049022" name="日期占位符 4"/>
          <p:cNvSpPr>
            <a:spLocks noGrp="1"/>
          </p:cNvSpPr>
          <p:nvPr>
            <p:ph type="dt" sz="half" idx="10"/>
          </p:nvPr>
        </p:nvSpPr>
        <p:spPr/>
        <p:txBody>
          <a:bodyPr/>
          <a:lstStyle/>
          <a:p>
            <a:fld id="{410CFB31-8EB4-4C7D-96A9-9768D8099837}" type="datetime1">
              <a:rPr lang="zh-CN" altLang="en-US" smtClean="0"/>
            </a:fld>
            <a:endParaRPr lang="zh-CN" altLang="en-US"/>
          </a:p>
        </p:txBody>
      </p:sp>
      <p:sp>
        <p:nvSpPr>
          <p:cNvPr id="1049023" name="页脚占位符 5"/>
          <p:cNvSpPr>
            <a:spLocks noGrp="1"/>
          </p:cNvSpPr>
          <p:nvPr>
            <p:ph type="ftr" sz="quarter" idx="11"/>
          </p:nvPr>
        </p:nvSpPr>
        <p:spPr/>
        <p:txBody>
          <a:bodyPr/>
          <a:lstStyle/>
          <a:p>
            <a:endParaRPr lang="zh-CN" altLang="en-US"/>
          </a:p>
        </p:txBody>
      </p:sp>
      <p:sp>
        <p:nvSpPr>
          <p:cNvPr id="1049024" name="灯片编号占位符 6"/>
          <p:cNvSpPr>
            <a:spLocks noGrp="1"/>
          </p:cNvSpPr>
          <p:nvPr>
            <p:ph type="sldNum" sz="quarter" idx="12"/>
          </p:nvPr>
        </p:nvSpPr>
        <p:spPr/>
        <p:txBody>
          <a:bodyPr/>
          <a:lstStyle/>
          <a:p>
            <a:fld id="{6664C4E8-DDED-4393-BF95-06C52765F7C2}" type="slidenum">
              <a:rPr lang="zh-CN" altLang="en-US" smtClean="0"/>
            </a:fld>
            <a:endParaRPr lang="zh-CN" altLang="en-US"/>
          </a:p>
        </p:txBody>
      </p:sp>
      <p:sp>
        <p:nvSpPr>
          <p:cNvPr id="1049025" name="内容占位符 8"/>
          <p:cNvSpPr>
            <a:spLocks noGrp="1"/>
          </p:cNvSpPr>
          <p:nvPr>
            <p:ph sz="quarter" idx="1"/>
          </p:nvPr>
        </p:nvSpPr>
        <p:spPr>
          <a:xfrm>
            <a:off x="1219200" y="1447800"/>
            <a:ext cx="499872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9026" name="内容占位符 10"/>
          <p:cNvSpPr>
            <a:spLocks noGrp="1"/>
          </p:cNvSpPr>
          <p:nvPr>
            <p:ph sz="quarter" idx="2"/>
          </p:nvPr>
        </p:nvSpPr>
        <p:spPr>
          <a:xfrm>
            <a:off x="6578600" y="1447800"/>
            <a:ext cx="499872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003" name="标题 1"/>
          <p:cNvSpPr>
            <a:spLocks noGrp="1"/>
          </p:cNvSpPr>
          <p:nvPr>
            <p:ph type="title"/>
          </p:nvPr>
        </p:nvSpPr>
        <p:spPr>
          <a:xfrm>
            <a:off x="1219200" y="273050"/>
            <a:ext cx="10363200" cy="1143000"/>
          </a:xfrm>
        </p:spPr>
        <p:txBody>
          <a:bodyPr anchor="b" anchorCtr="0"/>
          <a:lstStyle/>
          <a:p>
            <a:r>
              <a:rPr kumimoji="0" lang="zh-CN" altLang="en-US"/>
              <a:t>单击此处编辑母版标题样式</a:t>
            </a:r>
            <a:endParaRPr kumimoji="0" lang="en-US"/>
          </a:p>
        </p:txBody>
      </p:sp>
      <p:sp>
        <p:nvSpPr>
          <p:cNvPr id="1049004" name="文本占位符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1049005" name="文本占位符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1049006" name="日期占位符 6"/>
          <p:cNvSpPr>
            <a:spLocks noGrp="1"/>
          </p:cNvSpPr>
          <p:nvPr>
            <p:ph type="dt" sz="half" idx="10"/>
          </p:nvPr>
        </p:nvSpPr>
        <p:spPr/>
        <p:txBody>
          <a:bodyPr/>
          <a:lstStyle/>
          <a:p>
            <a:fld id="{A2DDB4DB-F33D-439C-9405-ECA4E9C8B45B}" type="datetime1">
              <a:rPr lang="zh-CN" altLang="en-US" smtClean="0"/>
            </a:fld>
            <a:endParaRPr lang="zh-CN" altLang="en-US"/>
          </a:p>
        </p:txBody>
      </p:sp>
      <p:sp>
        <p:nvSpPr>
          <p:cNvPr id="1049007" name="页脚占位符 7"/>
          <p:cNvSpPr>
            <a:spLocks noGrp="1"/>
          </p:cNvSpPr>
          <p:nvPr>
            <p:ph type="ftr" sz="quarter" idx="11"/>
          </p:nvPr>
        </p:nvSpPr>
        <p:spPr/>
        <p:txBody>
          <a:bodyPr/>
          <a:lstStyle/>
          <a:p>
            <a:endParaRPr lang="zh-CN" altLang="en-US"/>
          </a:p>
        </p:txBody>
      </p:sp>
      <p:sp>
        <p:nvSpPr>
          <p:cNvPr id="1049008" name="灯片编号占位符 8"/>
          <p:cNvSpPr>
            <a:spLocks noGrp="1"/>
          </p:cNvSpPr>
          <p:nvPr>
            <p:ph type="sldNum" sz="quarter" idx="12"/>
          </p:nvPr>
        </p:nvSpPr>
        <p:spPr/>
        <p:txBody>
          <a:bodyPr/>
          <a:lstStyle/>
          <a:p>
            <a:fld id="{6664C4E8-DDED-4393-BF95-06C52765F7C2}" type="slidenum">
              <a:rPr lang="zh-CN" altLang="en-US" smtClean="0"/>
            </a:fld>
            <a:endParaRPr lang="zh-CN" altLang="en-US"/>
          </a:p>
        </p:txBody>
      </p:sp>
      <p:sp>
        <p:nvSpPr>
          <p:cNvPr id="1049009" name="内容占位符 10"/>
          <p:cNvSpPr>
            <a:spLocks noGrp="1"/>
          </p:cNvSpPr>
          <p:nvPr>
            <p:ph sz="half" idx="2"/>
          </p:nvPr>
        </p:nvSpPr>
        <p:spPr>
          <a:xfrm>
            <a:off x="1219200" y="2247900"/>
            <a:ext cx="4978400" cy="38862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9010" name="内容占位符 12"/>
          <p:cNvSpPr>
            <a:spLocks noGrp="1"/>
          </p:cNvSpPr>
          <p:nvPr>
            <p:ph sz="half" idx="4"/>
          </p:nvPr>
        </p:nvSpPr>
        <p:spPr>
          <a:xfrm>
            <a:off x="6604000" y="2247900"/>
            <a:ext cx="4978400" cy="38862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975" name="标题 1"/>
          <p:cNvSpPr>
            <a:spLocks noGrp="1"/>
          </p:cNvSpPr>
          <p:nvPr>
            <p:ph type="title"/>
          </p:nvPr>
        </p:nvSpPr>
        <p:spPr/>
        <p:txBody>
          <a:bodyPr/>
          <a:lstStyle/>
          <a:p>
            <a:r>
              <a:rPr kumimoji="0" lang="zh-CN" altLang="en-US"/>
              <a:t>单击此处编辑母版标题样式</a:t>
            </a:r>
            <a:endParaRPr kumimoji="0" lang="en-US"/>
          </a:p>
        </p:txBody>
      </p:sp>
      <p:sp>
        <p:nvSpPr>
          <p:cNvPr id="1048976" name="日期占位符 2"/>
          <p:cNvSpPr>
            <a:spLocks noGrp="1"/>
          </p:cNvSpPr>
          <p:nvPr>
            <p:ph type="dt" sz="half" idx="10"/>
          </p:nvPr>
        </p:nvSpPr>
        <p:spPr/>
        <p:txBody>
          <a:bodyPr/>
          <a:lstStyle/>
          <a:p>
            <a:fld id="{EB01AC59-F8D6-4364-879E-F039CE039DC6}" type="datetime1">
              <a:rPr lang="zh-CN" altLang="en-US" smtClean="0"/>
            </a:fld>
            <a:endParaRPr lang="zh-CN" altLang="en-US"/>
          </a:p>
        </p:txBody>
      </p:sp>
      <p:sp>
        <p:nvSpPr>
          <p:cNvPr id="1048977" name="页脚占位符 3"/>
          <p:cNvSpPr>
            <a:spLocks noGrp="1"/>
          </p:cNvSpPr>
          <p:nvPr>
            <p:ph type="ftr" sz="quarter" idx="11"/>
          </p:nvPr>
        </p:nvSpPr>
        <p:spPr/>
        <p:txBody>
          <a:bodyPr/>
          <a:lstStyle/>
          <a:p>
            <a:endParaRPr lang="zh-CN" altLang="en-US"/>
          </a:p>
        </p:txBody>
      </p:sp>
      <p:sp>
        <p:nvSpPr>
          <p:cNvPr id="1048978" name="灯片编号占位符 4"/>
          <p:cNvSpPr>
            <a:spLocks noGrp="1"/>
          </p:cNvSpPr>
          <p:nvPr>
            <p:ph type="sldNum" sz="quarter" idx="12"/>
          </p:nvPr>
        </p:nvSpPr>
        <p:spPr/>
        <p:txBody>
          <a:bodyPr/>
          <a:lstStyle/>
          <a:p>
            <a:fld id="{6664C4E8-DDED-4393-BF95-06C52765F7C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99" name="日期占位符 1"/>
          <p:cNvSpPr>
            <a:spLocks noGrp="1"/>
          </p:cNvSpPr>
          <p:nvPr>
            <p:ph type="dt" sz="half" idx="10"/>
          </p:nvPr>
        </p:nvSpPr>
        <p:spPr/>
        <p:txBody>
          <a:bodyPr/>
          <a:lstStyle/>
          <a:p>
            <a:fld id="{EDBF3601-8EBA-4D05-993D-BB342311934F}" type="datetime1">
              <a:rPr lang="zh-CN" altLang="en-US" smtClean="0"/>
            </a:fld>
            <a:endParaRPr lang="en-US"/>
          </a:p>
        </p:txBody>
      </p:sp>
      <p:sp>
        <p:nvSpPr>
          <p:cNvPr id="1048600" name="页脚占位符 2"/>
          <p:cNvSpPr>
            <a:spLocks noGrp="1"/>
          </p:cNvSpPr>
          <p:nvPr>
            <p:ph type="ftr" sz="quarter" idx="11"/>
          </p:nvPr>
        </p:nvSpPr>
        <p:spPr/>
        <p:txBody>
          <a:bodyPr/>
          <a:lstStyle/>
          <a:p>
            <a:endParaRPr kumimoji="0" lang="zh-CN" altLang="en-US"/>
          </a:p>
        </p:txBody>
      </p:sp>
      <p:sp>
        <p:nvSpPr>
          <p:cNvPr id="1048601" name="灯片编号占位符 3"/>
          <p:cNvSpPr>
            <a:spLocks noGrp="1"/>
          </p:cNvSpPr>
          <p:nvPr>
            <p:ph type="sldNum" sz="quarter" idx="12"/>
          </p:nvPr>
        </p:nvSpPr>
        <p:spPr/>
        <p:txBody>
          <a:bodyPr/>
          <a:lstStyle/>
          <a:p>
            <a:fld id="{3236937C-4296-4F09-BFBF-208432D16C49}" type="slidenum">
              <a:rPr kumimoji="0" lang="en-US" smtClean="0"/>
            </a:fld>
            <a:endParaRPr kumimoji="0" lang="zh-CN" altLang="en-US"/>
          </a:p>
        </p:txBody>
      </p:sp>
      <p:pic>
        <p:nvPicPr>
          <p:cNvPr id="2097154" name="图片 3"/>
          <p:cNvPicPr>
            <a:picLocks noChangeAspect="1"/>
          </p:cNvPicPr>
          <p:nvPr userDrawn="1"/>
        </p:nvPicPr>
        <p:blipFill>
          <a:blip r:embed="rId2" cstate="print"/>
          <a:stretch>
            <a:fillRect/>
          </a:stretch>
        </p:blipFill>
        <p:spPr>
          <a:xfrm>
            <a:off x="1524" y="0"/>
            <a:ext cx="12188951" cy="6858000"/>
          </a:xfrm>
          <a:prstGeom prst="rect">
            <a:avLst/>
          </a:prstGeom>
        </p:spPr>
      </p:pic>
      <p:sp>
        <p:nvSpPr>
          <p:cNvPr id="1048602" name="矩形 2"/>
          <p:cNvSpPr/>
          <p:nvPr userDrawn="1"/>
        </p:nvSpPr>
        <p:spPr>
          <a:xfrm>
            <a:off x="-1525"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031" name="矩形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1049032" name="圆角矩形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1049033" name="标题 1"/>
          <p:cNvSpPr>
            <a:spLocks noGrp="1"/>
          </p:cNvSpPr>
          <p:nvPr>
            <p:ph type="title"/>
          </p:nvPr>
        </p:nvSpPr>
        <p:spPr>
          <a:xfrm>
            <a:off x="1219200" y="273050"/>
            <a:ext cx="10363200" cy="1143000"/>
          </a:xfrm>
        </p:spPr>
        <p:txBody>
          <a:bodyPr anchor="b" anchorCtr="0"/>
          <a:lstStyle>
            <a:lvl1pPr algn="l">
              <a:buNone/>
              <a:defRPr sz="4000" b="0"/>
            </a:lvl1pPr>
          </a:lstStyle>
          <a:p>
            <a:r>
              <a:rPr kumimoji="0" lang="zh-CN" altLang="en-US"/>
              <a:t>单击此处编辑母版标题样式</a:t>
            </a:r>
            <a:endParaRPr kumimoji="0" lang="en-US"/>
          </a:p>
        </p:txBody>
      </p:sp>
      <p:sp>
        <p:nvSpPr>
          <p:cNvPr id="1049034" name="文本占位符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endParaRPr kumimoji="0" lang="zh-CN" altLang="en-US"/>
          </a:p>
        </p:txBody>
      </p:sp>
      <p:sp>
        <p:nvSpPr>
          <p:cNvPr id="1049035" name="日期占位符 4"/>
          <p:cNvSpPr>
            <a:spLocks noGrp="1"/>
          </p:cNvSpPr>
          <p:nvPr>
            <p:ph type="dt" sz="half" idx="10"/>
          </p:nvPr>
        </p:nvSpPr>
        <p:spPr/>
        <p:txBody>
          <a:bodyPr/>
          <a:lstStyle/>
          <a:p>
            <a:fld id="{FEB2ABDA-CD6E-4258-9BFE-677A101C5805}" type="datetime1">
              <a:rPr lang="zh-CN" altLang="en-US" smtClean="0"/>
            </a:fld>
            <a:endParaRPr lang="zh-CN" altLang="en-US"/>
          </a:p>
        </p:txBody>
      </p:sp>
      <p:sp>
        <p:nvSpPr>
          <p:cNvPr id="1049036" name="页脚占位符 5"/>
          <p:cNvSpPr>
            <a:spLocks noGrp="1"/>
          </p:cNvSpPr>
          <p:nvPr>
            <p:ph type="ftr" sz="quarter" idx="11"/>
          </p:nvPr>
        </p:nvSpPr>
        <p:spPr/>
        <p:txBody>
          <a:bodyPr/>
          <a:lstStyle/>
          <a:p>
            <a:endParaRPr lang="zh-CN" altLang="en-US"/>
          </a:p>
        </p:txBody>
      </p:sp>
      <p:sp>
        <p:nvSpPr>
          <p:cNvPr id="1049037" name="灯片编号占位符 6"/>
          <p:cNvSpPr>
            <a:spLocks noGrp="1"/>
          </p:cNvSpPr>
          <p:nvPr>
            <p:ph type="sldNum" sz="quarter" idx="12"/>
          </p:nvPr>
        </p:nvSpPr>
        <p:spPr/>
        <p:txBody>
          <a:bodyPr/>
          <a:lstStyle/>
          <a:p>
            <a:fld id="{6664C4E8-DDED-4393-BF95-06C52765F7C2}" type="slidenum">
              <a:rPr lang="zh-CN" altLang="en-US" smtClean="0"/>
            </a:fld>
            <a:endParaRPr lang="zh-CN" altLang="en-US"/>
          </a:p>
        </p:txBody>
      </p:sp>
      <p:sp>
        <p:nvSpPr>
          <p:cNvPr id="1049038" name="内容占位符 10"/>
          <p:cNvSpPr>
            <a:spLocks noGrp="1"/>
          </p:cNvSpPr>
          <p:nvPr>
            <p:ph sz="quarter" idx="1"/>
          </p:nvPr>
        </p:nvSpPr>
        <p:spPr>
          <a:xfrm>
            <a:off x="3962400" y="1600200"/>
            <a:ext cx="7620000" cy="44958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984" name="标题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zh-CN" altLang="en-US"/>
              <a:t>单击此处编辑母版标题样式</a:t>
            </a:r>
            <a:endParaRPr kumimoji="0" lang="en-US"/>
          </a:p>
        </p:txBody>
      </p:sp>
      <p:sp>
        <p:nvSpPr>
          <p:cNvPr id="1048985" name="文本占位符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endParaRPr kumimoji="0" lang="zh-CN" altLang="en-US"/>
          </a:p>
        </p:txBody>
      </p:sp>
      <p:sp>
        <p:nvSpPr>
          <p:cNvPr id="1048986" name="日期占位符 4"/>
          <p:cNvSpPr>
            <a:spLocks noGrp="1"/>
          </p:cNvSpPr>
          <p:nvPr>
            <p:ph type="dt" sz="half" idx="10"/>
          </p:nvPr>
        </p:nvSpPr>
        <p:spPr/>
        <p:txBody>
          <a:bodyPr/>
          <a:lstStyle/>
          <a:p>
            <a:fld id="{B4BF63F1-029E-4C69-8BD9-DBD65E352638}" type="datetime1">
              <a:rPr lang="zh-CN" altLang="en-US" smtClean="0"/>
            </a:fld>
            <a:endParaRPr lang="zh-CN" altLang="en-US"/>
          </a:p>
        </p:txBody>
      </p:sp>
      <p:sp>
        <p:nvSpPr>
          <p:cNvPr id="1048987" name="页脚占位符 5"/>
          <p:cNvSpPr>
            <a:spLocks noGrp="1"/>
          </p:cNvSpPr>
          <p:nvPr>
            <p:ph type="ftr" sz="quarter" idx="11"/>
          </p:nvPr>
        </p:nvSpPr>
        <p:spPr>
          <a:xfrm>
            <a:off x="1219200" y="6172200"/>
            <a:ext cx="5181600" cy="457200"/>
          </a:xfrm>
        </p:spPr>
        <p:txBody>
          <a:bodyPr/>
          <a:lstStyle/>
          <a:p>
            <a:endParaRPr lang="zh-CN" altLang="en-US"/>
          </a:p>
        </p:txBody>
      </p:sp>
      <p:sp>
        <p:nvSpPr>
          <p:cNvPr id="1048988" name="灯片编号占位符 6"/>
          <p:cNvSpPr>
            <a:spLocks noGrp="1"/>
          </p:cNvSpPr>
          <p:nvPr>
            <p:ph type="sldNum" sz="quarter" idx="12"/>
          </p:nvPr>
        </p:nvSpPr>
        <p:spPr>
          <a:xfrm>
            <a:off x="195072" y="6208776"/>
            <a:ext cx="609600" cy="457200"/>
          </a:xfrm>
        </p:spPr>
        <p:txBody>
          <a:bodyPr/>
          <a:lstStyle/>
          <a:p>
            <a:fld id="{6664C4E8-DDED-4393-BF95-06C52765F7C2}" type="slidenum">
              <a:rPr lang="zh-CN" altLang="en-US" smtClean="0"/>
            </a:fld>
            <a:endParaRPr lang="zh-CN" altLang="en-US"/>
          </a:p>
        </p:txBody>
      </p:sp>
      <p:sp>
        <p:nvSpPr>
          <p:cNvPr id="1048989" name="矩形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990" name="矩形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991" name="矩形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992" name="图片占位符 2"/>
          <p:cNvSpPr>
            <a:spLocks noGrp="1"/>
          </p:cNvSpPr>
          <p:nvPr>
            <p:ph type="pic" idx="1"/>
          </p:nvPr>
        </p:nvSpPr>
        <p:spPr>
          <a:xfrm>
            <a:off x="91078" y="66675"/>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矩形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48577" name="圆角矩形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1048578" name="标题占位符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zh-CN" altLang="en-US"/>
              <a:t>单击此处编辑母版标题样式</a:t>
            </a:r>
            <a:endParaRPr kumimoji="0" lang="en-US"/>
          </a:p>
        </p:txBody>
      </p:sp>
      <p:sp>
        <p:nvSpPr>
          <p:cNvPr id="1048579" name="文本占位符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
        <p:nvSpPr>
          <p:cNvPr id="1048580" name="日期占位符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EC265405-CB9C-4FCE-9B8B-4AD2511380C1}" type="datetime1">
              <a:rPr lang="zh-CN" altLang="en-US" smtClean="0"/>
            </a:fld>
            <a:endParaRPr lang="zh-CN" altLang="en-US"/>
          </a:p>
        </p:txBody>
      </p:sp>
      <p:sp>
        <p:nvSpPr>
          <p:cNvPr id="1048581" name="页脚占位符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1048582" name="灯片编号占位符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664C4E8-DDED-4393-BF95-06C52765F7C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panose="05020102010507070707"/>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panose="05020102010507070707"/>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panose="05020102010507070707"/>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panose="05020102010507070707"/>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jpe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6.jpeg"/><Relationship Id="rId3" Type="http://schemas.openxmlformats.org/officeDocument/2006/relationships/tags" Target="../tags/tag5.xml"/><Relationship Id="rId2" Type="http://schemas.openxmlformats.org/officeDocument/2006/relationships/image" Target="../media/image45.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47.wmf"/><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image" Target="../media/image48.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55.jpe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5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57.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0.jpe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1.wmf"/><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jpeg"/><Relationship Id="rId2" Type="http://schemas.openxmlformats.org/officeDocument/2006/relationships/image" Target="../media/image7.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jpeg"/><Relationship Id="rId2" Type="http://schemas.openxmlformats.org/officeDocument/2006/relationships/image" Target="../media/image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4.jpeg"/><Relationship Id="rId2" Type="http://schemas.openxmlformats.org/officeDocument/2006/relationships/image" Target="../media/image7.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5.jpeg"/><Relationship Id="rId2" Type="http://schemas.openxmlformats.org/officeDocument/2006/relationships/image" Target="../media/image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jpeg"/><Relationship Id="rId1" Type="http://schemas.openxmlformats.org/officeDocument/2006/relationships/image" Target="../media/image66.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jpeg"/><Relationship Id="rId3" Type="http://schemas.openxmlformats.org/officeDocument/2006/relationships/tags" Target="../tags/tag2.xml"/><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8.wmf"/><Relationship Id="rId2" Type="http://schemas.openxmlformats.org/officeDocument/2006/relationships/image" Target="../media/image7.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9.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0.png"/><Relationship Id="rId7" Type="http://schemas.openxmlformats.org/officeDocument/2006/relationships/image" Target="../media/image7.png"/><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6.png"/><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png"/><Relationship Id="rId1"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png"/><Relationship Id="rId1"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90.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6.png"/><Relationship Id="rId1" Type="http://schemas.openxmlformats.org/officeDocument/2006/relationships/image" Target="../media/image95.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97.png"/><Relationship Id="rId2" Type="http://schemas.openxmlformats.org/officeDocument/2006/relationships/image" Target="../media/image7.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1.jpeg"/><Relationship Id="rId4" Type="http://schemas.openxmlformats.org/officeDocument/2006/relationships/image" Target="../media/image100.jpeg"/><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102.jpeg"/><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image" Target="../media/image105.png"/></Relationships>
</file>

<file path=ppt/slides/_rels/slide48.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113.jpeg"/><Relationship Id="rId7" Type="http://schemas.openxmlformats.org/officeDocument/2006/relationships/image" Target="../media/image112.jpeg"/><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 Id="rId3" Type="http://schemas.openxmlformats.org/officeDocument/2006/relationships/image" Target="../media/image7.png"/><Relationship Id="rId2" Type="http://schemas.openxmlformats.org/officeDocument/2006/relationships/image" Target="../media/image108.jpeg"/><Relationship Id="rId13" Type="http://schemas.openxmlformats.org/officeDocument/2006/relationships/slideLayout" Target="../slideLayouts/slideLayout7.xml"/><Relationship Id="rId12" Type="http://schemas.openxmlformats.org/officeDocument/2006/relationships/image" Target="../media/image117.png"/><Relationship Id="rId11" Type="http://schemas.openxmlformats.org/officeDocument/2006/relationships/image" Target="../media/image116.png"/><Relationship Id="rId10" Type="http://schemas.openxmlformats.org/officeDocument/2006/relationships/image" Target="../media/image115.png"/><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2.png"/><Relationship Id="rId1" Type="http://schemas.openxmlformats.org/officeDocument/2006/relationships/image" Target="../media/image121.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4.jpeg"/><Relationship Id="rId3" Type="http://schemas.openxmlformats.org/officeDocument/2006/relationships/image" Target="../media/image123.jpeg"/><Relationship Id="rId2" Type="http://schemas.openxmlformats.org/officeDocument/2006/relationships/image" Target="../media/image7.png"/><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125.jpeg"/><Relationship Id="rId1" Type="http://schemas.openxmlformats.org/officeDocument/2006/relationships/image" Target="../media/image6.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7.png"/><Relationship Id="rId3" Type="http://schemas.openxmlformats.org/officeDocument/2006/relationships/image" Target="../media/image7.png"/><Relationship Id="rId2" Type="http://schemas.openxmlformats.org/officeDocument/2006/relationships/image" Target="../media/image126.png"/><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1.jpeg"/><Relationship Id="rId4" Type="http://schemas.openxmlformats.org/officeDocument/2006/relationships/image" Target="../media/image130.jpeg"/><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image" Target="../media/image6.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5.jpeg"/><Relationship Id="rId3" Type="http://schemas.openxmlformats.org/officeDocument/2006/relationships/image" Target="../media/image7.png"/><Relationship Id="rId2" Type="http://schemas.openxmlformats.org/officeDocument/2006/relationships/image" Target="../media/image134.jpeg"/><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36.png"/><Relationship Id="rId2" Type="http://schemas.openxmlformats.org/officeDocument/2006/relationships/image" Target="../media/image7.png"/><Relationship Id="rId1" Type="http://schemas.openxmlformats.org/officeDocument/2006/relationships/image" Target="../media/image6.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38.png"/><Relationship Id="rId2" Type="http://schemas.openxmlformats.org/officeDocument/2006/relationships/image" Target="../media/image7.png"/><Relationship Id="rId1" Type="http://schemas.openxmlformats.org/officeDocument/2006/relationships/image" Target="../media/image137.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39.png"/><Relationship Id="rId1" Type="http://schemas.openxmlformats.org/officeDocument/2006/relationships/image" Target="../media/image7.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7.png"/></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tags" Target="../tags/tag7.xml"/><Relationship Id="rId3" Type="http://schemas.openxmlformats.org/officeDocument/2006/relationships/image" Target="../media/image7.png"/><Relationship Id="rId2" Type="http://schemas.openxmlformats.org/officeDocument/2006/relationships/image" Target="../media/image142.wmf"/><Relationship Id="rId1" Type="http://schemas.openxmlformats.org/officeDocument/2006/relationships/image" Target="../media/image6.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144.jpeg"/><Relationship Id="rId1" Type="http://schemas.openxmlformats.org/officeDocument/2006/relationships/image" Target="../media/image6.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145.png"/><Relationship Id="rId1" Type="http://schemas.openxmlformats.org/officeDocument/2006/relationships/image" Target="../media/image6.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146.jpeg"/><Relationship Id="rId1" Type="http://schemas.openxmlformats.org/officeDocument/2006/relationships/image" Target="../media/image6.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4.png"/><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6.png"/><Relationship Id="rId1" Type="http://schemas.openxmlformats.org/officeDocument/2006/relationships/image" Target="../media/image15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8.jpeg"/><Relationship Id="rId1" Type="http://schemas.openxmlformats.org/officeDocument/2006/relationships/image" Target="../media/image157.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9.jpeg"/><Relationship Id="rId1" Type="http://schemas.openxmlformats.org/officeDocument/2006/relationships/image" Target="../media/image7.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2.jpeg"/><Relationship Id="rId4" Type="http://schemas.openxmlformats.org/officeDocument/2006/relationships/image" Target="../media/image161.jpeg"/><Relationship Id="rId3" Type="http://schemas.openxmlformats.org/officeDocument/2006/relationships/image" Target="../media/image160.jpeg"/><Relationship Id="rId2" Type="http://schemas.openxmlformats.org/officeDocument/2006/relationships/image" Target="../media/image7.png"/><Relationship Id="rId1" Type="http://schemas.openxmlformats.org/officeDocument/2006/relationships/image" Target="../media/image6.png"/></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8.jpeg"/><Relationship Id="rId7" Type="http://schemas.openxmlformats.org/officeDocument/2006/relationships/image" Target="../media/image167.jpeg"/><Relationship Id="rId6" Type="http://schemas.openxmlformats.org/officeDocument/2006/relationships/image" Target="../media/image166.jpeg"/><Relationship Id="rId5" Type="http://schemas.openxmlformats.org/officeDocument/2006/relationships/image" Target="../media/image165.jpeg"/><Relationship Id="rId4" Type="http://schemas.openxmlformats.org/officeDocument/2006/relationships/image" Target="../media/image164.jpeg"/><Relationship Id="rId3" Type="http://schemas.openxmlformats.org/officeDocument/2006/relationships/image" Target="../media/image163.png"/><Relationship Id="rId2" Type="http://schemas.openxmlformats.org/officeDocument/2006/relationships/image" Target="../media/image7.png"/><Relationship Id="rId1" Type="http://schemas.openxmlformats.org/officeDocument/2006/relationships/image" Target="../media/image6.png"/></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3" Type="http://schemas.openxmlformats.org/officeDocument/2006/relationships/image" Target="../media/image169.jpeg"/><Relationship Id="rId2" Type="http://schemas.openxmlformats.org/officeDocument/2006/relationships/image" Target="../media/image7.png"/><Relationship Id="rId1" Type="http://schemas.openxmlformats.org/officeDocument/2006/relationships/image" Target="../media/image6.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3.png"/><Relationship Id="rId2" Type="http://schemas.openxmlformats.org/officeDocument/2006/relationships/image" Target="../media/image7.png"/><Relationship Id="rId1" Type="http://schemas.openxmlformats.org/officeDocument/2006/relationships/image" Target="../media/image6.png"/></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7.png"/><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tags" Target="../tags/tag4.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7.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2" descr="1259549470439"/>
          <p:cNvPicPr>
            <a:picLocks noChangeAspect="1"/>
          </p:cNvPicPr>
          <p:nvPr/>
        </p:nvPicPr>
        <p:blipFill>
          <a:blip r:embed="rId1" cstate="print"/>
          <a:stretch>
            <a:fillRect/>
          </a:stretch>
        </p:blipFill>
        <p:spPr>
          <a:xfrm>
            <a:off x="-412432" y="-317"/>
            <a:ext cx="12839700" cy="6916737"/>
          </a:xfrm>
          <a:prstGeom prst="rect">
            <a:avLst/>
          </a:prstGeom>
          <a:noFill/>
          <a:ln w="9525">
            <a:noFill/>
          </a:ln>
        </p:spPr>
      </p:pic>
      <p:sp>
        <p:nvSpPr>
          <p:cNvPr id="1048593" name="文本框 3"/>
          <p:cNvSpPr txBox="1"/>
          <p:nvPr/>
        </p:nvSpPr>
        <p:spPr>
          <a:xfrm>
            <a:off x="-332105" y="74295"/>
            <a:ext cx="7989570" cy="904240"/>
          </a:xfrm>
          <a:prstGeom prst="rect">
            <a:avLst/>
          </a:prstGeom>
          <a:noFill/>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4800" b="1" i="1" u="none" strike="noStrike" kern="1200" cap="none" spc="0" normalizeH="0" baseline="0" noProof="1">
                <a:ln>
                  <a:noFill/>
                </a:ln>
                <a:solidFill>
                  <a:srgbClr val="FF0000"/>
                </a:solidFill>
                <a:effectLst>
                  <a:outerShdw blurRad="38100" dist="38100" dir="2700000">
                    <a:srgbClr val="C0C0C0"/>
                  </a:outerShdw>
                </a:effectLst>
                <a:uLnTx/>
                <a:uFillTx/>
                <a:latin typeface="微软雅黑" panose="020B0503020204020204" charset="-122"/>
                <a:ea typeface="微软雅黑" panose="020B0503020204020204" charset="-122"/>
                <a:cs typeface="+mn-cs"/>
                <a:sym typeface="+mn-ea"/>
              </a:rPr>
              <a:t>会场纪律</a:t>
            </a:r>
            <a:endParaRPr kumimoji="0" lang="zh-CN" altLang="en-US" sz="4800" b="1" i="1" u="none" strike="noStrike" kern="1200" cap="none" spc="0" normalizeH="0" baseline="0" noProof="1">
              <a:ln>
                <a:noFill/>
              </a:ln>
              <a:solidFill>
                <a:srgbClr val="FF0000"/>
              </a:solidFill>
              <a:effectLst>
                <a:outerShdw blurRad="38100" dist="38100" dir="2700000">
                  <a:srgbClr val="C0C0C0"/>
                </a:outerShdw>
              </a:effectLst>
              <a:uLnTx/>
              <a:uFillTx/>
              <a:latin typeface="微软雅黑" panose="020B0503020204020204" charset="-122"/>
              <a:ea typeface="微软雅黑" panose="020B0503020204020204" charset="-122"/>
              <a:cs typeface="+mn-cs"/>
              <a:sym typeface="+mn-ea"/>
            </a:endParaRPr>
          </a:p>
        </p:txBody>
      </p:sp>
      <p:sp>
        <p:nvSpPr>
          <p:cNvPr id="1048594" name="TextBox 7"/>
          <p:cNvSpPr txBox="1"/>
          <p:nvPr/>
        </p:nvSpPr>
        <p:spPr>
          <a:xfrm>
            <a:off x="-5715" y="1279525"/>
            <a:ext cx="7618095" cy="7067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4000" b="1" dirty="0">
                <a:solidFill>
                  <a:srgbClr val="002060"/>
                </a:solidFill>
                <a:latin typeface="微软雅黑" panose="020B0503020204020204" charset="-122"/>
                <a:ea typeface="微软雅黑" panose="020B0503020204020204" charset="-122"/>
              </a:rPr>
              <a:t>    </a:t>
            </a:r>
            <a:r>
              <a:rPr lang="zh-CN" altLang="en-US" sz="4000" b="1" dirty="0">
                <a:solidFill>
                  <a:schemeClr val="tx1"/>
                </a:solidFill>
                <a:latin typeface="微软雅黑" panose="020B0503020204020204" charset="-122"/>
                <a:ea typeface="微软雅黑" panose="020B0503020204020204" charset="-122"/>
              </a:rPr>
              <a:t>请与会人员遵守以下会场纪律：</a:t>
            </a:r>
            <a:endParaRPr lang="zh-CN" altLang="en-US" sz="4000" b="1" dirty="0">
              <a:solidFill>
                <a:schemeClr val="tx1"/>
              </a:solidFill>
              <a:latin typeface="微软雅黑" panose="020B0503020204020204" charset="-122"/>
              <a:ea typeface="微软雅黑" panose="020B0503020204020204" charset="-122"/>
            </a:endParaRPr>
          </a:p>
        </p:txBody>
      </p:sp>
      <p:sp>
        <p:nvSpPr>
          <p:cNvPr id="1048595" name="TextBox 8"/>
          <p:cNvSpPr txBox="1"/>
          <p:nvPr/>
        </p:nvSpPr>
        <p:spPr>
          <a:xfrm>
            <a:off x="561975" y="2157095"/>
            <a:ext cx="7300913" cy="922020"/>
          </a:xfrm>
          <a:prstGeom prst="rect">
            <a:avLst/>
          </a:prstGeom>
          <a:noFill/>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3600" b="1" i="0" u="none" strike="noStrike" kern="1200" cap="none" spc="0" normalizeH="0" baseline="0" noProof="1">
                <a:ln>
                  <a:noFill/>
                </a:ln>
                <a:solidFill>
                  <a:srgbClr val="FF0000"/>
                </a:solidFill>
                <a:effectLst>
                  <a:outerShdw blurRad="38100" dist="38100" dir="2700000">
                    <a:srgbClr val="C0C0C0"/>
                  </a:outerShdw>
                </a:effectLst>
                <a:uLnTx/>
                <a:uFillTx/>
                <a:latin typeface="Arial" panose="020B0604020202020204" pitchFamily="34" charset="0"/>
                <a:ea typeface="微软雅黑" panose="020B0503020204020204" charset="-122"/>
                <a:cs typeface="+mn-cs"/>
                <a:sym typeface="+mn-ea"/>
              </a:rPr>
              <a:t>1.</a:t>
            </a:r>
            <a:r>
              <a:rPr kumimoji="0" lang="zh-CN" altLang="en-US" sz="3600" b="1" i="0" u="none" strike="noStrike" kern="1200" cap="none" spc="0" normalizeH="0" baseline="0" noProof="1">
                <a:ln>
                  <a:noFill/>
                </a:ln>
                <a:solidFill>
                  <a:srgbClr val="FF0000"/>
                </a:solidFill>
                <a:effectLst>
                  <a:outerShdw blurRad="38100" dist="38100" dir="2700000">
                    <a:srgbClr val="C0C0C0"/>
                  </a:outerShdw>
                </a:effectLst>
                <a:uLnTx/>
                <a:uFillTx/>
                <a:latin typeface="Arial" panose="020B0604020202020204" pitchFamily="34" charset="0"/>
                <a:ea typeface="微软雅黑" panose="020B0503020204020204" charset="-122"/>
                <a:cs typeface="+mn-cs"/>
                <a:sym typeface="+mn-ea"/>
              </a:rPr>
              <a:t>请把手机调为振动或静音</a:t>
            </a:r>
            <a:endParaRPr kumimoji="0" lang="zh-CN" altLang="en-US" sz="3600" b="1" i="0" u="none" strike="noStrike" kern="1200" cap="none" spc="0" normalizeH="0" baseline="0" noProof="1">
              <a:ln>
                <a:noFill/>
              </a:ln>
              <a:solidFill>
                <a:srgbClr val="FF0000"/>
              </a:solidFill>
              <a:effectLst>
                <a:outerShdw blurRad="38100" dist="38100" dir="2700000">
                  <a:srgbClr val="C0C0C0"/>
                </a:outerShdw>
              </a:effectLst>
              <a:uLnTx/>
              <a:uFillTx/>
              <a:latin typeface="Arial" panose="020B0604020202020204" pitchFamily="34" charset="0"/>
              <a:ea typeface="微软雅黑" panose="020B0503020204020204" charset="-122"/>
              <a:cs typeface="+mn-cs"/>
              <a:sym typeface="+mn-ea"/>
            </a:endParaRPr>
          </a:p>
        </p:txBody>
      </p:sp>
      <p:sp>
        <p:nvSpPr>
          <p:cNvPr id="1048596" name="TextBox 9"/>
          <p:cNvSpPr txBox="1"/>
          <p:nvPr/>
        </p:nvSpPr>
        <p:spPr>
          <a:xfrm>
            <a:off x="618490" y="3476625"/>
            <a:ext cx="7618095" cy="645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dirty="0">
                <a:solidFill>
                  <a:srgbClr val="FF0000"/>
                </a:solidFill>
                <a:latin typeface="微软雅黑" panose="020B0503020204020204" charset="-122"/>
                <a:ea typeface="微软雅黑" panose="020B0503020204020204" charset="-122"/>
              </a:rPr>
              <a:t>2.</a:t>
            </a:r>
            <a:r>
              <a:rPr lang="zh-CN" altLang="en-US" sz="3600" b="1" dirty="0">
                <a:solidFill>
                  <a:srgbClr val="FF0000"/>
                </a:solidFill>
                <a:latin typeface="微软雅黑" panose="020B0503020204020204" charset="-122"/>
                <a:ea typeface="微软雅黑" panose="020B0503020204020204" charset="-122"/>
              </a:rPr>
              <a:t>无特殊情况，请不要随意走动</a:t>
            </a:r>
            <a:endParaRPr lang="zh-CN" altLang="en-US" sz="3600" b="1" dirty="0">
              <a:solidFill>
                <a:srgbClr val="FF0000"/>
              </a:solidFill>
              <a:latin typeface="微软雅黑" panose="020B0503020204020204" charset="-122"/>
              <a:ea typeface="微软雅黑" panose="020B0503020204020204" charset="-122"/>
            </a:endParaRPr>
          </a:p>
        </p:txBody>
      </p:sp>
      <p:sp>
        <p:nvSpPr>
          <p:cNvPr id="1048597" name="TextBox 11"/>
          <p:cNvSpPr txBox="1"/>
          <p:nvPr/>
        </p:nvSpPr>
        <p:spPr>
          <a:xfrm>
            <a:off x="618490" y="4519295"/>
            <a:ext cx="7038975" cy="645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dirty="0">
                <a:solidFill>
                  <a:srgbClr val="FF0000"/>
                </a:solidFill>
                <a:latin typeface="微软雅黑" panose="020B0503020204020204" charset="-122"/>
                <a:ea typeface="微软雅黑" panose="020B0503020204020204" charset="-122"/>
              </a:rPr>
              <a:t>3.</a:t>
            </a:r>
            <a:r>
              <a:rPr lang="zh-CN" altLang="en-US" sz="3600" b="1" dirty="0">
                <a:solidFill>
                  <a:srgbClr val="FF0000"/>
                </a:solidFill>
                <a:latin typeface="微软雅黑" panose="020B0503020204020204" charset="-122"/>
                <a:ea typeface="微软雅黑" panose="020B0503020204020204" charset="-122"/>
              </a:rPr>
              <a:t>如需要接打电话请到会场外接听</a:t>
            </a:r>
            <a:endParaRPr lang="zh-CN" altLang="en-US" sz="3600" b="1" dirty="0">
              <a:solidFill>
                <a:srgbClr val="FF0000"/>
              </a:solidFill>
              <a:latin typeface="微软雅黑" panose="020B0503020204020204" charset="-122"/>
              <a:ea typeface="微软雅黑" panose="020B0503020204020204" charset="-122"/>
            </a:endParaRPr>
          </a:p>
        </p:txBody>
      </p:sp>
      <p:sp>
        <p:nvSpPr>
          <p:cNvPr id="1048598" name="TextBox 12"/>
          <p:cNvSpPr txBox="1"/>
          <p:nvPr/>
        </p:nvSpPr>
        <p:spPr>
          <a:xfrm>
            <a:off x="5286468" y="5561747"/>
            <a:ext cx="3124200" cy="70675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4000" b="1" dirty="0">
                <a:solidFill>
                  <a:schemeClr val="tx1"/>
                </a:solidFill>
                <a:latin typeface="微软雅黑" panose="020B0503020204020204" charset="-122"/>
                <a:ea typeface="微软雅黑" panose="020B0503020204020204" charset="-122"/>
              </a:rPr>
              <a:t>感谢配合！</a:t>
            </a:r>
            <a:endParaRPr lang="zh-CN" altLang="en-US" sz="4000" b="1" dirty="0">
              <a:solidFill>
                <a:schemeClr val="tx1"/>
              </a:solidFill>
              <a:latin typeface="微软雅黑" panose="020B0503020204020204" charset="-122"/>
              <a:ea typeface="微软雅黑" panose="020B0503020204020204" charset="-122"/>
            </a:endParaRPr>
          </a:p>
        </p:txBody>
      </p:sp>
      <p:pic>
        <p:nvPicPr>
          <p:cNvPr id="2097153" name="图片 1"/>
          <p:cNvPicPr>
            <a:picLocks noChangeAspect="1"/>
          </p:cNvPicPr>
          <p:nvPr/>
        </p:nvPicPr>
        <p:blipFill>
          <a:blip r:embed="rId2" cstate="print"/>
          <a:stretch>
            <a:fillRect/>
          </a:stretch>
        </p:blipFill>
        <p:spPr>
          <a:xfrm>
            <a:off x="7766050" y="525462"/>
            <a:ext cx="4425950" cy="5600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rcRect b="17329"/>
          <a:stretch>
            <a:fillRect/>
          </a:stretch>
        </p:blipFill>
        <p:spPr>
          <a:xfrm>
            <a:off x="0" y="0"/>
            <a:ext cx="6049010" cy="3692525"/>
          </a:xfrm>
          <a:prstGeom prst="rect">
            <a:avLst/>
          </a:prstGeom>
          <a:noFill/>
          <a:ln w="9525">
            <a:noFill/>
          </a:ln>
        </p:spPr>
      </p:pic>
      <p:pic>
        <p:nvPicPr>
          <p:cNvPr id="3" name="图片 2"/>
          <p:cNvPicPr>
            <a:picLocks noChangeAspect="1"/>
          </p:cNvPicPr>
          <p:nvPr/>
        </p:nvPicPr>
        <p:blipFill>
          <a:blip r:embed="rId2"/>
          <a:stretch>
            <a:fillRect/>
          </a:stretch>
        </p:blipFill>
        <p:spPr>
          <a:xfrm>
            <a:off x="6049010" y="0"/>
            <a:ext cx="6142990" cy="3692525"/>
          </a:xfrm>
          <a:prstGeom prst="rect">
            <a:avLst/>
          </a:prstGeom>
        </p:spPr>
      </p:pic>
      <p:pic>
        <p:nvPicPr>
          <p:cNvPr id="4" name="图片 3"/>
          <p:cNvPicPr>
            <a:picLocks noChangeAspect="1"/>
          </p:cNvPicPr>
          <p:nvPr/>
        </p:nvPicPr>
        <p:blipFill>
          <a:blip r:embed="rId3"/>
          <a:srcRect b="10121"/>
          <a:stretch>
            <a:fillRect/>
          </a:stretch>
        </p:blipFill>
        <p:spPr>
          <a:xfrm>
            <a:off x="0" y="3692525"/>
            <a:ext cx="6027420" cy="3165475"/>
          </a:xfrm>
          <a:prstGeom prst="rect">
            <a:avLst/>
          </a:prstGeom>
        </p:spPr>
      </p:pic>
      <p:pic>
        <p:nvPicPr>
          <p:cNvPr id="5" name="图片 4"/>
          <p:cNvPicPr>
            <a:picLocks noChangeAspect="1"/>
          </p:cNvPicPr>
          <p:nvPr/>
        </p:nvPicPr>
        <p:blipFill>
          <a:blip r:embed="rId4"/>
          <a:srcRect b="9509"/>
          <a:stretch>
            <a:fillRect/>
          </a:stretch>
        </p:blipFill>
        <p:spPr>
          <a:xfrm>
            <a:off x="6027420" y="3692525"/>
            <a:ext cx="6163945" cy="31654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b="9474"/>
          <a:stretch>
            <a:fillRect/>
          </a:stretch>
        </p:blipFill>
        <p:spPr>
          <a:xfrm>
            <a:off x="0" y="0"/>
            <a:ext cx="6858000" cy="3495040"/>
          </a:xfrm>
          <a:prstGeom prst="rect">
            <a:avLst/>
          </a:prstGeom>
        </p:spPr>
      </p:pic>
      <p:pic>
        <p:nvPicPr>
          <p:cNvPr id="4" name="图片 3"/>
          <p:cNvPicPr>
            <a:picLocks noChangeAspect="1"/>
          </p:cNvPicPr>
          <p:nvPr/>
        </p:nvPicPr>
        <p:blipFill>
          <a:blip r:embed="rId2"/>
          <a:srcRect b="9293"/>
          <a:stretch>
            <a:fillRect/>
          </a:stretch>
        </p:blipFill>
        <p:spPr>
          <a:xfrm>
            <a:off x="6191885" y="-6985"/>
            <a:ext cx="6000115" cy="3502660"/>
          </a:xfrm>
          <a:prstGeom prst="rect">
            <a:avLst/>
          </a:prstGeom>
        </p:spPr>
      </p:pic>
      <p:pic>
        <p:nvPicPr>
          <p:cNvPr id="5" name="图片 4"/>
          <p:cNvPicPr>
            <a:picLocks noChangeAspect="1"/>
          </p:cNvPicPr>
          <p:nvPr/>
        </p:nvPicPr>
        <p:blipFill>
          <a:blip r:embed="rId3"/>
          <a:srcRect b="9570"/>
          <a:stretch>
            <a:fillRect/>
          </a:stretch>
        </p:blipFill>
        <p:spPr>
          <a:xfrm>
            <a:off x="1270" y="3496310"/>
            <a:ext cx="6191250" cy="3361690"/>
          </a:xfrm>
          <a:prstGeom prst="rect">
            <a:avLst/>
          </a:prstGeom>
        </p:spPr>
      </p:pic>
      <p:pic>
        <p:nvPicPr>
          <p:cNvPr id="101" name="图片 100"/>
          <p:cNvPicPr/>
          <p:nvPr/>
        </p:nvPicPr>
        <p:blipFill>
          <a:blip r:embed="rId4"/>
          <a:srcRect b="9593"/>
          <a:stretch>
            <a:fillRect/>
          </a:stretch>
        </p:blipFill>
        <p:spPr>
          <a:xfrm>
            <a:off x="6192520" y="3486785"/>
            <a:ext cx="5999480" cy="343344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rcRect b="9276"/>
          <a:stretch>
            <a:fillRect/>
          </a:stretch>
        </p:blipFill>
        <p:spPr>
          <a:xfrm>
            <a:off x="0" y="0"/>
            <a:ext cx="5962015" cy="3682365"/>
          </a:xfrm>
          <a:prstGeom prst="rect">
            <a:avLst/>
          </a:prstGeom>
          <a:noFill/>
          <a:ln w="9525">
            <a:noFill/>
          </a:ln>
        </p:spPr>
      </p:pic>
      <p:pic>
        <p:nvPicPr>
          <p:cNvPr id="103" name="图片 102"/>
          <p:cNvPicPr/>
          <p:nvPr/>
        </p:nvPicPr>
        <p:blipFill>
          <a:blip r:embed="rId2"/>
          <a:stretch>
            <a:fillRect/>
          </a:stretch>
        </p:blipFill>
        <p:spPr>
          <a:xfrm>
            <a:off x="5903595" y="0"/>
            <a:ext cx="6288405" cy="3681730"/>
          </a:xfrm>
          <a:prstGeom prst="rect">
            <a:avLst/>
          </a:prstGeom>
          <a:noFill/>
          <a:ln w="9525">
            <a:noFill/>
          </a:ln>
        </p:spPr>
      </p:pic>
      <p:pic>
        <p:nvPicPr>
          <p:cNvPr id="104" name="图片 103"/>
          <p:cNvPicPr/>
          <p:nvPr/>
        </p:nvPicPr>
        <p:blipFill>
          <a:blip r:embed="rId3"/>
          <a:srcRect b="8998"/>
          <a:stretch>
            <a:fillRect/>
          </a:stretch>
        </p:blipFill>
        <p:spPr>
          <a:xfrm>
            <a:off x="0" y="3682365"/>
            <a:ext cx="5903595" cy="3175000"/>
          </a:xfrm>
          <a:prstGeom prst="rect">
            <a:avLst/>
          </a:prstGeom>
          <a:noFill/>
          <a:ln w="9525">
            <a:noFill/>
          </a:ln>
        </p:spPr>
      </p:pic>
      <p:pic>
        <p:nvPicPr>
          <p:cNvPr id="105" name="图片 104"/>
          <p:cNvPicPr/>
          <p:nvPr/>
        </p:nvPicPr>
        <p:blipFill>
          <a:blip r:embed="rId4"/>
          <a:srcRect b="9148"/>
          <a:stretch>
            <a:fillRect/>
          </a:stretch>
        </p:blipFill>
        <p:spPr>
          <a:xfrm>
            <a:off x="5903595" y="3682365"/>
            <a:ext cx="6288405" cy="317436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6" name="图片 105"/>
          <p:cNvPicPr/>
          <p:nvPr/>
        </p:nvPicPr>
        <p:blipFill>
          <a:blip r:embed="rId1"/>
          <a:srcRect b="20045"/>
          <a:stretch>
            <a:fillRect/>
          </a:stretch>
        </p:blipFill>
        <p:spPr>
          <a:xfrm>
            <a:off x="0" y="0"/>
            <a:ext cx="6306185" cy="3184525"/>
          </a:xfrm>
          <a:prstGeom prst="rect">
            <a:avLst/>
          </a:prstGeom>
          <a:noFill/>
          <a:ln w="9525">
            <a:noFill/>
          </a:ln>
        </p:spPr>
      </p:pic>
      <p:pic>
        <p:nvPicPr>
          <p:cNvPr id="107" name="图片 106"/>
          <p:cNvPicPr/>
          <p:nvPr/>
        </p:nvPicPr>
        <p:blipFill>
          <a:blip r:embed="rId2"/>
          <a:srcRect b="9523"/>
          <a:stretch>
            <a:fillRect/>
          </a:stretch>
        </p:blipFill>
        <p:spPr>
          <a:xfrm>
            <a:off x="6167755" y="0"/>
            <a:ext cx="6024245" cy="3184525"/>
          </a:xfrm>
          <a:prstGeom prst="rect">
            <a:avLst/>
          </a:prstGeom>
          <a:noFill/>
          <a:ln w="9525">
            <a:noFill/>
          </a:ln>
        </p:spPr>
      </p:pic>
      <p:pic>
        <p:nvPicPr>
          <p:cNvPr id="108" name="图片 107"/>
          <p:cNvPicPr/>
          <p:nvPr/>
        </p:nvPicPr>
        <p:blipFill>
          <a:blip r:embed="rId3"/>
          <a:srcRect b="8366"/>
          <a:stretch>
            <a:fillRect/>
          </a:stretch>
        </p:blipFill>
        <p:spPr>
          <a:xfrm>
            <a:off x="0" y="3184525"/>
            <a:ext cx="6305550" cy="3673475"/>
          </a:xfrm>
          <a:prstGeom prst="rect">
            <a:avLst/>
          </a:prstGeom>
          <a:noFill/>
          <a:ln w="9525">
            <a:noFill/>
          </a:ln>
        </p:spPr>
      </p:pic>
      <p:pic>
        <p:nvPicPr>
          <p:cNvPr id="109" name="图片 108"/>
          <p:cNvPicPr/>
          <p:nvPr/>
        </p:nvPicPr>
        <p:blipFill>
          <a:blip r:embed="rId4"/>
          <a:srcRect b="9162"/>
          <a:stretch>
            <a:fillRect/>
          </a:stretch>
        </p:blipFill>
        <p:spPr>
          <a:xfrm>
            <a:off x="6306185" y="3184525"/>
            <a:ext cx="5886450" cy="367347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36"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37"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177" name="Picture 2" descr="7349571561402315763015"/>
          <p:cNvPicPr>
            <a:picLocks noRot="1" noChangeArrowheads="1"/>
          </p:cNvPicPr>
          <p:nvPr/>
        </p:nvPicPr>
        <p:blipFill>
          <a:blip r:embed="rId2" cstate="print"/>
          <a:srcRect/>
          <a:stretch>
            <a:fillRect/>
          </a:stretch>
        </p:blipFill>
        <p:spPr bwMode="auto">
          <a:xfrm>
            <a:off x="2499360" y="1168401"/>
            <a:ext cx="7199313" cy="3627120"/>
          </a:xfrm>
          <a:prstGeom prst="rect">
            <a:avLst/>
          </a:prstGeom>
          <a:noFill/>
          <a:ln w="9525">
            <a:noFill/>
            <a:miter lim="800000"/>
            <a:headEnd/>
            <a:tailEnd/>
          </a:ln>
        </p:spPr>
      </p:pic>
      <p:pic>
        <p:nvPicPr>
          <p:cNvPr id="2097178" name="图片 3" descr="7f1658ccd85c4d6e8f91bc177a196b3b_th"/>
          <p:cNvPicPr>
            <a:picLocks noChangeAspect="1"/>
          </p:cNvPicPr>
          <p:nvPr>
            <p:custDataLst>
              <p:tags r:id="rId3"/>
            </p:custDataLst>
          </p:nvPr>
        </p:nvPicPr>
        <p:blipFill>
          <a:blip r:embed="rId4" cstate="print"/>
          <a:srcRect l="3914" t="6955" r="6358" b="16483"/>
          <a:stretch>
            <a:fillRect/>
          </a:stretch>
        </p:blipFill>
        <p:spPr>
          <a:xfrm>
            <a:off x="436880" y="4958080"/>
            <a:ext cx="6979920" cy="1757680"/>
          </a:xfrm>
          <a:prstGeom prst="round2DiagRect">
            <a:avLst/>
          </a:prstGeom>
        </p:spPr>
      </p:pic>
      <p:pic>
        <p:nvPicPr>
          <p:cNvPr id="2097179" name="Picture 4" descr="C:\Users\Administrator\Desktop\微信图片_20200730113918.png"/>
          <p:cNvPicPr>
            <a:picLocks noChangeAspect="1" noChangeArrowheads="1"/>
          </p:cNvPicPr>
          <p:nvPr/>
        </p:nvPicPr>
        <p:blipFill>
          <a:blip r:embed="rId5" cstate="print"/>
          <a:srcRect/>
          <a:stretch>
            <a:fillRect/>
          </a:stretch>
        </p:blipFill>
        <p:spPr bwMode="auto">
          <a:xfrm>
            <a:off x="-396875" y="-242820"/>
            <a:ext cx="1991360" cy="1292075"/>
          </a:xfrm>
          <a:prstGeom prst="rect">
            <a:avLst/>
          </a:prstGeom>
          <a:noFill/>
        </p:spPr>
      </p:pic>
      <p:sp>
        <p:nvSpPr>
          <p:cNvPr id="1048637" name="矩形 10"/>
          <p:cNvSpPr/>
          <p:nvPr/>
        </p:nvSpPr>
        <p:spPr>
          <a:xfrm>
            <a:off x="1358505" y="232192"/>
            <a:ext cx="3897221" cy="461665"/>
          </a:xfrm>
          <a:prstGeom prst="rect">
            <a:avLst/>
          </a:prstGeom>
        </p:spPr>
        <p:txBody>
          <a:bodyPr wrap="none">
            <a:spAutoFit/>
          </a:bodyPr>
          <a:lstStyle/>
          <a:p>
            <a:r>
              <a:rPr lang="zh-CN" altLang="en-US" sz="2400" b="1" i="1">
                <a:solidFill>
                  <a:srgbClr val="00B050"/>
                </a:solidFill>
                <a:latin typeface="Perpetua" panose="02020502060401020303" charset="0"/>
                <a:cs typeface="Perpetua" panose="02020502060401020303" charset="0"/>
              </a:rPr>
              <a:t>卫生健康预警教育公益项目</a:t>
            </a:r>
            <a:endParaRPr lang="zh-CN" altLang="en-US" sz="20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2097177"/>
                                        </p:tgtEl>
                                        <p:attrNameLst>
                                          <p:attrName>style.visibility</p:attrName>
                                        </p:attrNameLst>
                                      </p:cBhvr>
                                      <p:to>
                                        <p:strVal val="visible"/>
                                      </p:to>
                                    </p:set>
                                    <p:anim calcmode="lin" valueType="num">
                                      <p:cBhvr>
                                        <p:cTn id="7" dur="500" fill="hold"/>
                                        <p:tgtEl>
                                          <p:spTgt spid="2097177"/>
                                        </p:tgtEl>
                                        <p:attrNameLst>
                                          <p:attrName>ppt_x</p:attrName>
                                        </p:attrNameLst>
                                      </p:cBhvr>
                                      <p:tavLst>
                                        <p:tav tm="0">
                                          <p:val>
                                            <p:strVal val="#ppt_x"/>
                                          </p:val>
                                        </p:tav>
                                        <p:tav tm="100000">
                                          <p:val>
                                            <p:strVal val="#ppt_x"/>
                                          </p:val>
                                        </p:tav>
                                      </p:tavLst>
                                    </p:anim>
                                    <p:anim calcmode="lin" valueType="num">
                                      <p:cBhvr>
                                        <p:cTn id="8" dur="500" fill="hold"/>
                                        <p:tgtEl>
                                          <p:spTgt spid="2097177"/>
                                        </p:tgtEl>
                                        <p:attrNameLst>
                                          <p:attrName>ppt_y</p:attrName>
                                        </p:attrNameLst>
                                      </p:cBhvr>
                                      <p:tavLst>
                                        <p:tav tm="0">
                                          <p:val>
                                            <p:strVal val="#ppt_y"/>
                                          </p:val>
                                        </p:tav>
                                        <p:tav tm="100000">
                                          <p:val>
                                            <p:strVal val="#ppt_y"/>
                                          </p:val>
                                        </p:tav>
                                      </p:tavLst>
                                    </p:anim>
                                    <p:anim calcmode="lin" valueType="num">
                                      <p:cBhvr>
                                        <p:cTn id="9" dur="500" fill="hold"/>
                                        <p:tgtEl>
                                          <p:spTgt spid="2097177"/>
                                        </p:tgtEl>
                                        <p:attrNameLst>
                                          <p:attrName>ppt_w</p:attrName>
                                        </p:attrNameLst>
                                      </p:cBhvr>
                                      <p:tavLst>
                                        <p:tav tm="0">
                                          <p:val>
                                            <p:fltVal val="0"/>
                                          </p:val>
                                        </p:tav>
                                        <p:tav tm="100000">
                                          <p:val>
                                            <p:strVal val="#ppt_w"/>
                                          </p:val>
                                        </p:tav>
                                      </p:tavLst>
                                    </p:anim>
                                    <p:anim calcmode="lin" valueType="num">
                                      <p:cBhvr>
                                        <p:cTn id="10" dur="500" fill="hold"/>
                                        <p:tgtEl>
                                          <p:spTgt spid="209717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pic>
        <p:nvPicPr>
          <p:cNvPr id="2097181" name="Picture 2" descr="6901438891402315763015"/>
          <p:cNvPicPr>
            <a:picLocks noRot="1" noChangeAspect="1" noChangeArrowheads="1"/>
          </p:cNvPicPr>
          <p:nvPr/>
        </p:nvPicPr>
        <p:blipFill>
          <a:blip r:embed="rId2" cstate="print"/>
          <a:srcRect/>
          <a:stretch>
            <a:fillRect/>
          </a:stretch>
        </p:blipFill>
        <p:spPr bwMode="auto">
          <a:xfrm>
            <a:off x="932927" y="2121647"/>
            <a:ext cx="4714240" cy="3616960"/>
          </a:xfrm>
          <a:prstGeom prst="rect">
            <a:avLst/>
          </a:prstGeom>
          <a:noFill/>
          <a:ln w="9525">
            <a:noFill/>
            <a:miter lim="800000"/>
            <a:headEnd/>
            <a:tailEnd/>
          </a:ln>
        </p:spPr>
      </p:pic>
      <p:sp>
        <p:nvSpPr>
          <p:cNvPr id="1048638" name="Rectangle 2"/>
          <p:cNvSpPr txBox="1">
            <a:spLocks noChangeArrowheads="1"/>
          </p:cNvSpPr>
          <p:nvPr/>
        </p:nvSpPr>
        <p:spPr>
          <a:xfrm>
            <a:off x="3078480" y="1031240"/>
            <a:ext cx="6136640" cy="93980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pPr>
            <a:r>
              <a:rPr kumimoji="0" lang="zh-CN" altLang="en-US" sz="4000" b="0" i="0" u="none" strike="noStrike" kern="1200" cap="none" spc="0" normalizeH="0" baseline="0" noProof="0" dirty="0">
                <a:ln>
                  <a:noFill/>
                </a:ln>
                <a:solidFill>
                  <a:srgbClr val="980602"/>
                </a:solidFill>
                <a:effectLst/>
                <a:uLnTx/>
                <a:uFillTx/>
                <a:latin typeface="+mj-lt"/>
                <a:ea typeface="+mj-ea"/>
                <a:cs typeface="+mj-cs"/>
              </a:rPr>
              <a:t>时间就是生命</a:t>
            </a:r>
            <a:r>
              <a:rPr kumimoji="0" lang="en-US" altLang="zh-CN" sz="4000" b="0" i="0" u="none" strike="noStrike" kern="1200" cap="none" spc="0" normalizeH="0" baseline="0" noProof="0" dirty="0">
                <a:ln>
                  <a:noFill/>
                </a:ln>
                <a:solidFill>
                  <a:srgbClr val="980602"/>
                </a:solidFill>
                <a:effectLst/>
                <a:uLnTx/>
                <a:uFillTx/>
                <a:latin typeface="+mj-lt"/>
                <a:ea typeface="+mj-ea"/>
                <a:cs typeface="+mj-cs"/>
              </a:rPr>
              <a:t>——</a:t>
            </a:r>
            <a:r>
              <a:rPr kumimoji="0" lang="zh-CN" altLang="en-US" sz="4000" b="0" i="0" u="none" strike="noStrike" kern="1200" cap="none" spc="0" normalizeH="0" baseline="0" noProof="0" dirty="0">
                <a:ln>
                  <a:noFill/>
                </a:ln>
                <a:solidFill>
                  <a:srgbClr val="980602"/>
                </a:solidFill>
                <a:effectLst/>
                <a:uLnTx/>
                <a:uFillTx/>
                <a:latin typeface="+mj-lt"/>
                <a:ea typeface="+mj-ea"/>
                <a:cs typeface="+mj-cs"/>
              </a:rPr>
              <a:t>早行动</a:t>
            </a:r>
            <a:endParaRPr kumimoji="0" lang="zh-CN" altLang="en-US" sz="4000" b="0" i="0" u="none" strike="noStrike" kern="1200" cap="none" spc="0" normalizeH="0" baseline="0" noProof="0" dirty="0">
              <a:ln>
                <a:noFill/>
              </a:ln>
              <a:solidFill>
                <a:srgbClr val="980602"/>
              </a:solidFill>
              <a:effectLst/>
              <a:uLnTx/>
              <a:uFillTx/>
              <a:latin typeface="+mj-lt"/>
              <a:ea typeface="+mj-ea"/>
              <a:cs typeface="+mj-cs"/>
            </a:endParaRPr>
          </a:p>
        </p:txBody>
      </p:sp>
      <p:sp>
        <p:nvSpPr>
          <p:cNvPr id="1048639" name="Rectangle 3"/>
          <p:cNvSpPr txBox="1">
            <a:spLocks noChangeArrowheads="1"/>
          </p:cNvSpPr>
          <p:nvPr/>
        </p:nvSpPr>
        <p:spPr>
          <a:xfrm>
            <a:off x="6268720" y="2438400"/>
            <a:ext cx="4856480" cy="3728720"/>
          </a:xfrm>
          <a:prstGeom prst="rect">
            <a:avLst/>
          </a:prstGeom>
        </p:spPr>
        <p:txBody>
          <a:bodyPr>
            <a:normAutofit fontScale="95833"/>
          </a:bodyPr>
          <a:lstStyle/>
          <a:p>
            <a:pPr marL="274320" marR="0" lvl="0" indent="-274320" algn="l" defTabSz="914400" rtl="0" eaLnBrk="1" fontAlgn="auto" latinLnBrk="0" hangingPunct="1">
              <a:lnSpc>
                <a:spcPct val="100000"/>
              </a:lnSpc>
              <a:spcBef>
                <a:spcPts val="580"/>
              </a:spcBef>
              <a:spcAft>
                <a:spcPts val="0"/>
              </a:spcAft>
              <a:buClr>
                <a:schemeClr val="accent1"/>
              </a:buClr>
              <a:buSzPct val="65000"/>
            </a:pP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早评估病情、早呼救、早到达</a:t>
            </a:r>
            <a:endPar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65000"/>
            </a:pP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心搏骤停的严重后果以秒计算</a:t>
            </a:r>
            <a:endPar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65000"/>
              <a:buFontTx/>
              <a:buNone/>
            </a:pP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   </a:t>
            </a:r>
            <a:r>
              <a:rPr kumimoji="0" lang="en-US" altLang="zh-CN"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10</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秒</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意识丧失、突然倒地</a:t>
            </a:r>
            <a:endPar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65000"/>
              <a:buFontTx/>
              <a:buNone/>
            </a:pP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   </a:t>
            </a:r>
            <a:r>
              <a:rPr kumimoji="0" lang="en-US" altLang="zh-CN"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60</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秒</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自主呼吸逐渐停止</a:t>
            </a:r>
            <a:endPar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65000"/>
              <a:buFontTx/>
              <a:buNone/>
            </a:pP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   </a:t>
            </a:r>
            <a:r>
              <a:rPr kumimoji="0" lang="en-US" altLang="zh-CN"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3</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分钟</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开始出现脑水肿</a:t>
            </a:r>
            <a:endPar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65000"/>
              <a:buFontTx/>
              <a:buNone/>
            </a:pP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   </a:t>
            </a:r>
            <a:r>
              <a:rPr kumimoji="0" lang="en-US" altLang="zh-CN"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4-6</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分钟</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开始出现脑细胞死亡</a:t>
            </a:r>
            <a:endPar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65000"/>
              <a:buFontTx/>
              <a:buNone/>
            </a:pP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   </a:t>
            </a:r>
            <a:r>
              <a:rPr kumimoji="0" lang="en-US" altLang="zh-CN"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8</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分钟</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脑死亡</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a:t>
            </a:r>
            <a:endPar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65000"/>
              <a:buFontTx/>
              <a:buNone/>
            </a:pPr>
            <a:r>
              <a:rPr kumimoji="0" lang="zh-CN" altLang="en-US" sz="2400" b="0" i="0" u="none" strike="noStrike" kern="1200" cap="none" spc="0" normalizeH="0" baseline="0" noProof="0" dirty="0">
                <a:ln>
                  <a:noFill/>
                </a:ln>
                <a:solidFill>
                  <a:schemeClr val="tx1"/>
                </a:solidFill>
                <a:effectLst/>
                <a:uLnTx/>
                <a:uFillTx/>
                <a:latin typeface="楷体_GB2312" panose="02010609030101010101" pitchFamily="49" charset="-122"/>
                <a:ea typeface="+mn-ea"/>
                <a:cs typeface="+mn-cs"/>
              </a:rPr>
              <a:t>  </a:t>
            </a:r>
            <a:r>
              <a:rPr kumimoji="0" lang="zh-CN" altLang="en-US" sz="2400" b="1" i="0" u="none" strike="noStrike" kern="1200" cap="none" spc="0" normalizeH="0" baseline="0" noProof="0" dirty="0">
                <a:ln>
                  <a:noFill/>
                </a:ln>
                <a:solidFill>
                  <a:srgbClr val="FF0000"/>
                </a:solidFill>
                <a:effectLst/>
                <a:uLnTx/>
                <a:uFillTx/>
                <a:latin typeface="楷体_GB2312" panose="02010609030101010101" pitchFamily="49" charset="-122"/>
                <a:ea typeface="+mn-ea"/>
                <a:cs typeface="+mn-cs"/>
              </a:rPr>
              <a:t>心肺复苏的</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a:t>
            </a:r>
            <a:r>
              <a:rPr kumimoji="0" lang="zh-CN" altLang="en-US" sz="2400" b="1" i="0" u="none" strike="noStrike" kern="1200" cap="none" spc="0" normalizeH="0" baseline="0" noProof="0" dirty="0">
                <a:ln>
                  <a:noFill/>
                </a:ln>
                <a:solidFill>
                  <a:srgbClr val="FF0000"/>
                </a:solidFill>
                <a:effectLst/>
                <a:uLnTx/>
                <a:uFillTx/>
                <a:latin typeface="楷体_GB2312" panose="02010609030101010101" pitchFamily="49" charset="-122"/>
                <a:ea typeface="+mn-ea"/>
                <a:cs typeface="+mn-cs"/>
              </a:rPr>
              <a:t>黄金</a:t>
            </a:r>
            <a:r>
              <a:rPr kumimoji="0" lang="en-US" altLang="zh-CN" sz="2400" b="1" i="0" u="none" strike="noStrike" kern="1200" cap="none" spc="0" normalizeH="0" baseline="0" noProof="0" dirty="0">
                <a:ln>
                  <a:noFill/>
                </a:ln>
                <a:solidFill>
                  <a:srgbClr val="FF0000"/>
                </a:solidFill>
                <a:effectLst/>
                <a:uLnTx/>
                <a:uFillTx/>
                <a:latin typeface="楷体_GB2312" panose="02010609030101010101" pitchFamily="49" charset="-122"/>
                <a:ea typeface="+mn-ea"/>
                <a:cs typeface="+mn-cs"/>
              </a:rPr>
              <a:t>8</a:t>
            </a:r>
            <a:r>
              <a:rPr kumimoji="0" lang="zh-CN" altLang="en-US" sz="2400" b="1" i="0" u="none" strike="noStrike" kern="1200" cap="none" spc="0" normalizeH="0" baseline="0" noProof="0" dirty="0">
                <a:ln>
                  <a:noFill/>
                </a:ln>
                <a:solidFill>
                  <a:srgbClr val="FF0000"/>
                </a:solidFill>
                <a:effectLst/>
                <a:uLnTx/>
                <a:uFillTx/>
                <a:latin typeface="楷体_GB2312" panose="02010609030101010101" pitchFamily="49" charset="-122"/>
                <a:ea typeface="+mn-ea"/>
                <a:cs typeface="+mn-cs"/>
              </a:rPr>
              <a:t>分钟</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 </a:t>
            </a:r>
            <a:endParaRPr kumimoji="0" lang="zh-CN" altLang="en-US" sz="2800" b="1" i="0" u="none" strike="noStrike" kern="1200" cap="none" spc="0" normalizeH="0" baseline="0" noProof="0" dirty="0">
              <a:ln>
                <a:noFill/>
              </a:ln>
              <a:solidFill>
                <a:srgbClr val="FF0000"/>
              </a:solidFill>
              <a:effectLst/>
              <a:uLnTx/>
              <a:uFillTx/>
              <a:latin typeface="+mn-lt"/>
              <a:ea typeface="+mn-ea"/>
              <a:cs typeface="+mn-cs"/>
            </a:endParaRPr>
          </a:p>
        </p:txBody>
      </p:sp>
      <p:cxnSp>
        <p:nvCxnSpPr>
          <p:cNvPr id="3145738"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39"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182"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640" name="矩形 19"/>
          <p:cNvSpPr/>
          <p:nvPr/>
        </p:nvSpPr>
        <p:spPr>
          <a:xfrm>
            <a:off x="1272444" y="221435"/>
            <a:ext cx="4512774" cy="523220"/>
          </a:xfrm>
          <a:prstGeom prst="rect">
            <a:avLst/>
          </a:prstGeom>
        </p:spPr>
        <p:txBody>
          <a:bodyPr wrap="none">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3"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40"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641" name="Rectangle 2"/>
          <p:cNvSpPr txBox="1">
            <a:spLocks noChangeArrowheads="1"/>
          </p:cNvSpPr>
          <p:nvPr/>
        </p:nvSpPr>
        <p:spPr>
          <a:xfrm>
            <a:off x="609600" y="1600200"/>
            <a:ext cx="10972800" cy="4525963"/>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65000"/>
              <a:buFontTx/>
              <a:buNone/>
            </a:pPr>
            <a:r>
              <a:rPr kumimoji="0" lang="en-US" altLang="zh-CN" sz="3900" b="0" i="0" u="none" strike="noStrike" kern="1200" cap="none" spc="0" normalizeH="0" baseline="0" noProof="0" dirty="0">
                <a:ln>
                  <a:noFill/>
                </a:ln>
                <a:solidFill>
                  <a:schemeClr val="tx1"/>
                </a:solidFill>
                <a:effectLst/>
                <a:uLnTx/>
                <a:uFillTx/>
                <a:latin typeface="+mn-lt"/>
                <a:ea typeface="+mn-ea"/>
                <a:cs typeface="+mn-cs"/>
              </a:rPr>
              <a:t>        </a:t>
            </a:r>
            <a:r>
              <a:rPr kumimoji="0" lang="en-US" altLang="zh-CN" sz="6000" b="1" i="0" u="none" strike="noStrike" kern="1200" cap="none" spc="0" normalizeH="0" baseline="0" noProof="0" dirty="0">
                <a:ln>
                  <a:noFill/>
                </a:ln>
                <a:solidFill>
                  <a:srgbClr val="BE2502"/>
                </a:solidFill>
                <a:effectLst/>
                <a:uLnTx/>
                <a:uFillTx/>
                <a:latin typeface="+mn-lt"/>
                <a:ea typeface="+mn-ea"/>
                <a:cs typeface="+mn-cs"/>
              </a:rPr>
              <a:t>A</a:t>
            </a:r>
            <a:r>
              <a:rPr kumimoji="0" lang="zh-CN" altLang="en-US" sz="6000" b="1" i="0" u="none" strike="noStrike" kern="1200" cap="none" spc="0" normalizeH="0" baseline="0" noProof="0" dirty="0">
                <a:ln>
                  <a:noFill/>
                </a:ln>
                <a:solidFill>
                  <a:srgbClr val="BE2502"/>
                </a:solidFill>
                <a:effectLst/>
                <a:uLnTx/>
                <a:uFillTx/>
                <a:latin typeface="+mn-lt"/>
                <a:ea typeface="+mn-ea"/>
                <a:cs typeface="+mn-cs"/>
              </a:rPr>
              <a:t>：胸外按压</a:t>
            </a:r>
            <a:endParaRPr kumimoji="0" lang="zh-CN" altLang="en-US" sz="6000" b="1" i="0" u="none" strike="noStrike" kern="1200" cap="none" spc="0" normalizeH="0" baseline="0" noProof="0" dirty="0">
              <a:ln>
                <a:noFill/>
              </a:ln>
              <a:solidFill>
                <a:srgbClr val="BE2502"/>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65000"/>
              <a:buFontTx/>
              <a:buNone/>
            </a:pPr>
            <a:endParaRPr kumimoji="0" lang="zh-CN" altLang="en-US" sz="6000" b="1" i="0" u="none" strike="noStrike" kern="1200" cap="none" spc="0" normalizeH="0" baseline="0" noProof="0" dirty="0">
              <a:ln>
                <a:noFill/>
              </a:ln>
              <a:solidFill>
                <a:srgbClr val="BE2502"/>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65000"/>
              <a:buFontTx/>
              <a:buNone/>
            </a:pPr>
            <a:r>
              <a:rPr kumimoji="0" lang="zh-CN" altLang="en-US" sz="6000" b="1" i="0" u="none" strike="noStrike" kern="1200" cap="none" spc="0" normalizeH="0" baseline="0" noProof="0" dirty="0">
                <a:ln>
                  <a:noFill/>
                </a:ln>
                <a:solidFill>
                  <a:srgbClr val="BE2502"/>
                </a:solidFill>
                <a:effectLst/>
                <a:uLnTx/>
                <a:uFillTx/>
                <a:latin typeface="+mn-lt"/>
                <a:ea typeface="+mn-ea"/>
                <a:cs typeface="+mn-cs"/>
              </a:rPr>
              <a:t>     </a:t>
            </a:r>
            <a:r>
              <a:rPr kumimoji="0" lang="en-US" altLang="zh-CN" sz="6000" b="1" i="0" u="none" strike="noStrike" kern="1200" cap="none" spc="0" normalizeH="0" baseline="0" noProof="0" dirty="0">
                <a:ln>
                  <a:noFill/>
                </a:ln>
                <a:solidFill>
                  <a:srgbClr val="BE2502"/>
                </a:solidFill>
                <a:effectLst/>
                <a:uLnTx/>
                <a:uFillTx/>
                <a:latin typeface="+mn-lt"/>
                <a:ea typeface="+mn-ea"/>
                <a:cs typeface="+mn-cs"/>
              </a:rPr>
              <a:t>B</a:t>
            </a:r>
            <a:r>
              <a:rPr kumimoji="0" lang="zh-CN" altLang="en-US" sz="6000" b="1" i="0" u="none" strike="noStrike" kern="1200" cap="none" spc="0" normalizeH="0" baseline="0" noProof="0" dirty="0">
                <a:ln>
                  <a:noFill/>
                </a:ln>
                <a:solidFill>
                  <a:srgbClr val="BE2502"/>
                </a:solidFill>
                <a:effectLst/>
                <a:uLnTx/>
                <a:uFillTx/>
                <a:latin typeface="+mn-lt"/>
                <a:ea typeface="+mn-ea"/>
                <a:cs typeface="+mn-cs"/>
              </a:rPr>
              <a:t>：人工呼吸</a:t>
            </a:r>
            <a:endParaRPr kumimoji="0" lang="zh-CN" altLang="en-US" sz="6000" b="1" i="0" u="none" strike="noStrike" kern="1200" cap="none" spc="0" normalizeH="0" baseline="0" noProof="0" dirty="0">
              <a:ln>
                <a:noFill/>
              </a:ln>
              <a:solidFill>
                <a:srgbClr val="BE2502"/>
              </a:solidFill>
              <a:effectLst/>
              <a:uLnTx/>
              <a:uFillTx/>
              <a:latin typeface="+mn-lt"/>
              <a:ea typeface="+mn-ea"/>
              <a:cs typeface="+mn-cs"/>
            </a:endParaRPr>
          </a:p>
        </p:txBody>
      </p:sp>
      <p:pic>
        <p:nvPicPr>
          <p:cNvPr id="2097184" name="Picture 4" descr="C:\Users\Administrator\Desktop\微信图片_20200730113918.png"/>
          <p:cNvPicPr>
            <a:picLocks noChangeAspect="1" noChangeArrowheads="1"/>
          </p:cNvPicPr>
          <p:nvPr/>
        </p:nvPicPr>
        <p:blipFill>
          <a:blip r:embed="rId2" cstate="print"/>
          <a:srcRect/>
          <a:stretch>
            <a:fillRect/>
          </a:stretch>
        </p:blipFill>
        <p:spPr bwMode="auto">
          <a:xfrm>
            <a:off x="-396875" y="-242820"/>
            <a:ext cx="1991360" cy="1292075"/>
          </a:xfrm>
          <a:prstGeom prst="rect">
            <a:avLst/>
          </a:prstGeom>
          <a:noFill/>
        </p:spPr>
      </p:pic>
      <p:sp>
        <p:nvSpPr>
          <p:cNvPr id="1048642" name="矩形 10"/>
          <p:cNvSpPr/>
          <p:nvPr/>
        </p:nvSpPr>
        <p:spPr>
          <a:xfrm>
            <a:off x="1293959" y="189162"/>
            <a:ext cx="3897221" cy="461665"/>
          </a:xfrm>
          <a:prstGeom prst="rect">
            <a:avLst/>
          </a:prstGeom>
        </p:spPr>
        <p:txBody>
          <a:bodyPr wrap="none">
            <a:spAutoFit/>
          </a:bodyPr>
          <a:lstStyle/>
          <a:p>
            <a:r>
              <a:rPr lang="zh-CN" altLang="en-US" sz="2400" b="1" i="1">
                <a:solidFill>
                  <a:srgbClr val="00B050"/>
                </a:solidFill>
                <a:latin typeface="Perpetua" panose="02020502060401020303" charset="0"/>
                <a:cs typeface="Perpetua" panose="02020502060401020303" charset="0"/>
              </a:rPr>
              <a:t>卫生健康预警教育公益项目</a:t>
            </a:r>
            <a:endParaRPr lang="zh-CN" altLang="en-US" sz="20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42"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43"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643" name="TextBox 20"/>
          <p:cNvSpPr txBox="1"/>
          <p:nvPr/>
        </p:nvSpPr>
        <p:spPr>
          <a:xfrm>
            <a:off x="1341628" y="957205"/>
            <a:ext cx="2559812" cy="604308"/>
          </a:xfrm>
          <a:prstGeom prst="rect">
            <a:avLst/>
          </a:prstGeom>
          <a:noFill/>
        </p:spPr>
        <p:txBody>
          <a:bodyPr wrap="square" lIns="70907" tIns="35454" rIns="70907" bIns="35454" rtlCol="0">
            <a:spAutoFit/>
          </a:bodyPr>
          <a:lstStyle/>
          <a:p>
            <a:r>
              <a:rPr lang="en-US" altLang="zh-CN" sz="3200" b="1" dirty="0">
                <a:solidFill>
                  <a:srgbClr val="FF0000"/>
                </a:solidFill>
                <a:latin typeface="黑体" panose="02010609060101010101" pitchFamily="49" charset="-122"/>
                <a:ea typeface="黑体" panose="02010609060101010101" pitchFamily="49" charset="-122"/>
                <a:cs typeface="+mn-ea"/>
                <a:sym typeface="+mn-lt"/>
              </a:rPr>
              <a:t>1</a:t>
            </a:r>
            <a:r>
              <a:rPr lang="zh-CN" altLang="en-US" sz="3200" b="1" dirty="0">
                <a:solidFill>
                  <a:srgbClr val="FF0000"/>
                </a:solidFill>
                <a:latin typeface="黑体" panose="02010609060101010101" pitchFamily="49" charset="-122"/>
                <a:ea typeface="黑体" panose="02010609060101010101" pitchFamily="49" charset="-122"/>
                <a:cs typeface="+mn-ea"/>
                <a:sym typeface="+mn-lt"/>
              </a:rPr>
              <a:t>、判断意识</a:t>
            </a:r>
            <a:endParaRPr lang="zh-CN" altLang="en-US" sz="3200" b="1" dirty="0">
              <a:solidFill>
                <a:srgbClr val="FF0000"/>
              </a:solidFill>
              <a:latin typeface="黑体" panose="02010609060101010101" pitchFamily="49" charset="-122"/>
              <a:ea typeface="黑体" panose="02010609060101010101" pitchFamily="49" charset="-122"/>
              <a:cs typeface="+mn-ea"/>
              <a:sym typeface="+mn-lt"/>
            </a:endParaRPr>
          </a:p>
        </p:txBody>
      </p:sp>
      <p:grpSp>
        <p:nvGrpSpPr>
          <p:cNvPr id="113" name="组合 7"/>
          <p:cNvGrpSpPr/>
          <p:nvPr/>
        </p:nvGrpSpPr>
        <p:grpSpPr>
          <a:xfrm>
            <a:off x="2745740" y="1737360"/>
            <a:ext cx="6945313" cy="4487863"/>
            <a:chOff x="2451100" y="1473200"/>
            <a:chExt cx="6945313" cy="4487863"/>
          </a:xfrm>
        </p:grpSpPr>
        <p:pic>
          <p:nvPicPr>
            <p:cNvPr id="2097185" name="Picture 1" descr="C:\Users\LENOVO\AppData\Roaming\Tencent\Users\616858679\QQ\WinTemp\RichOle\F[238AOM1]YB)UCLWDM8(GL.jpg"/>
            <p:cNvPicPr>
              <a:picLocks noChangeAspect="1" noChangeArrowheads="1"/>
            </p:cNvPicPr>
            <p:nvPr/>
          </p:nvPicPr>
          <p:blipFill>
            <a:blip r:embed="rId1" cstate="print"/>
            <a:srcRect/>
            <a:stretch>
              <a:fillRect/>
            </a:stretch>
          </p:blipFill>
          <p:spPr bwMode="auto">
            <a:xfrm>
              <a:off x="2495550" y="3829050"/>
              <a:ext cx="3168650" cy="2087563"/>
            </a:xfrm>
            <a:prstGeom prst="rect">
              <a:avLst/>
            </a:prstGeom>
            <a:noFill/>
            <a:ln w="9525">
              <a:noFill/>
              <a:miter lim="800000"/>
              <a:headEnd/>
              <a:tailEnd/>
            </a:ln>
          </p:spPr>
        </p:pic>
        <p:pic>
          <p:nvPicPr>
            <p:cNvPr id="2097186" name="Picture 14" descr="16"/>
            <p:cNvPicPr>
              <a:picLocks noChangeAspect="1" noChangeArrowheads="1"/>
            </p:cNvPicPr>
            <p:nvPr/>
          </p:nvPicPr>
          <p:blipFill>
            <a:blip r:embed="rId2" cstate="print"/>
            <a:srcRect/>
            <a:stretch>
              <a:fillRect/>
            </a:stretch>
          </p:blipFill>
          <p:spPr bwMode="auto">
            <a:xfrm>
              <a:off x="6451600" y="3873500"/>
              <a:ext cx="2944813" cy="2087563"/>
            </a:xfrm>
            <a:prstGeom prst="rect">
              <a:avLst/>
            </a:prstGeom>
            <a:noFill/>
            <a:ln w="9525">
              <a:noFill/>
              <a:miter lim="800000"/>
              <a:headEnd/>
              <a:tailEnd/>
            </a:ln>
          </p:spPr>
        </p:pic>
        <p:sp>
          <p:nvSpPr>
            <p:cNvPr id="1048644" name="矩形 4"/>
            <p:cNvSpPr>
              <a:spLocks noChangeArrowheads="1"/>
            </p:cNvSpPr>
            <p:nvPr/>
          </p:nvSpPr>
          <p:spPr bwMode="auto">
            <a:xfrm>
              <a:off x="2451100" y="1962150"/>
              <a:ext cx="2044700" cy="1463039"/>
            </a:xfrm>
            <a:prstGeom prst="rect">
              <a:avLst/>
            </a:prstGeom>
            <a:noFill/>
            <a:ln w="9525">
              <a:noFill/>
              <a:miter lim="800000"/>
            </a:ln>
          </p:spPr>
          <p:txBody>
            <a:bodyPr>
              <a:spAutoFit/>
            </a:bodyPr>
            <a:lstStyle/>
            <a:p>
              <a:pPr>
                <a:lnSpc>
                  <a:spcPct val="150000"/>
                </a:lnSpc>
                <a:buClr>
                  <a:schemeClr val="tx1"/>
                </a:buClr>
              </a:pPr>
              <a:r>
                <a:rPr lang="zh-CN" altLang="en-US">
                  <a:ea typeface="黑体" panose="02010609060101010101" pitchFamily="49" charset="-122"/>
                </a:rPr>
                <a:t>要领：</a:t>
              </a:r>
              <a:endParaRPr lang="zh-CN" altLang="en-US">
                <a:ea typeface="黑体" panose="02010609060101010101" pitchFamily="49" charset="-122"/>
              </a:endParaRPr>
            </a:p>
            <a:p>
              <a:pPr>
                <a:lnSpc>
                  <a:spcPct val="150000"/>
                </a:lnSpc>
                <a:buClr>
                  <a:schemeClr val="tx1"/>
                </a:buClr>
              </a:pPr>
              <a:r>
                <a:rPr lang="zh-CN" altLang="en-US"/>
                <a:t>拍打双肩</a:t>
              </a:r>
              <a:endParaRPr lang="zh-CN" altLang="en-US"/>
            </a:p>
            <a:p>
              <a:pPr>
                <a:lnSpc>
                  <a:spcPct val="150000"/>
                </a:lnSpc>
                <a:buClr>
                  <a:schemeClr val="tx1"/>
                </a:buClr>
              </a:pPr>
              <a:r>
                <a:rPr lang="zh-CN" altLang="en-US"/>
                <a:t>轻拍重喊</a:t>
              </a:r>
              <a:endParaRPr lang="zh-CN" altLang="en-US"/>
            </a:p>
          </p:txBody>
        </p:sp>
        <p:sp>
          <p:nvSpPr>
            <p:cNvPr id="1048645" name="圆角矩形标注 1"/>
            <p:cNvSpPr>
              <a:spLocks noChangeArrowheads="1"/>
            </p:cNvSpPr>
            <p:nvPr/>
          </p:nvSpPr>
          <p:spPr bwMode="auto">
            <a:xfrm>
              <a:off x="4095750" y="2273300"/>
              <a:ext cx="1420813" cy="1314450"/>
            </a:xfrm>
            <a:prstGeom prst="wedgeRoundRectCallout">
              <a:avLst>
                <a:gd name="adj1" fmla="val -20833"/>
                <a:gd name="adj2" fmla="val 62500"/>
                <a:gd name="adj3" fmla="val 16667"/>
              </a:avLst>
            </a:prstGeom>
            <a:noFill/>
            <a:ln w="9525">
              <a:solidFill>
                <a:schemeClr val="tx1"/>
              </a:solidFill>
              <a:miter lim="800000"/>
            </a:ln>
          </p:spPr>
          <p:txBody>
            <a:bodyPr/>
            <a:lstStyle/>
            <a:p>
              <a:pPr>
                <a:buClr>
                  <a:schemeClr val="tx1"/>
                </a:buClr>
              </a:pPr>
              <a:endParaRPr lang="en-US" altLang="zh-CN">
                <a:latin typeface="Calibri" panose="020F0502020204030204" pitchFamily="34" charset="0"/>
              </a:endParaRPr>
            </a:p>
            <a:p>
              <a:pPr>
                <a:buClr>
                  <a:schemeClr val="tx1"/>
                </a:buClr>
              </a:pPr>
              <a:r>
                <a:rPr lang="zh-CN" altLang="en-US">
                  <a:latin typeface="Calibri" panose="020F0502020204030204" pitchFamily="34" charset="0"/>
                </a:rPr>
                <a:t>    喂，你怎么了！</a:t>
              </a:r>
              <a:endParaRPr lang="zh-CN" altLang="en-US">
                <a:latin typeface="Calibri" panose="020F0502020204030204" pitchFamily="34" charset="0"/>
              </a:endParaRPr>
            </a:p>
          </p:txBody>
        </p:sp>
        <p:sp>
          <p:nvSpPr>
            <p:cNvPr id="1048646" name="矩形 6"/>
            <p:cNvSpPr>
              <a:spLocks noChangeArrowheads="1"/>
            </p:cNvSpPr>
            <p:nvPr/>
          </p:nvSpPr>
          <p:spPr bwMode="auto">
            <a:xfrm>
              <a:off x="6584950" y="2006600"/>
              <a:ext cx="2063750" cy="1463039"/>
            </a:xfrm>
            <a:prstGeom prst="rect">
              <a:avLst/>
            </a:prstGeom>
            <a:noFill/>
            <a:ln w="9525">
              <a:noFill/>
              <a:miter lim="800000"/>
            </a:ln>
          </p:spPr>
          <p:txBody>
            <a:bodyPr>
              <a:spAutoFit/>
            </a:bodyPr>
            <a:lstStyle/>
            <a:p>
              <a:pPr>
                <a:lnSpc>
                  <a:spcPct val="150000"/>
                </a:lnSpc>
                <a:buClr>
                  <a:schemeClr val="tx1"/>
                </a:buClr>
              </a:pPr>
              <a:r>
                <a:rPr lang="zh-CN" altLang="en-US">
                  <a:ea typeface="黑体" panose="02010609060101010101" pitchFamily="49" charset="-122"/>
                </a:rPr>
                <a:t>要领：</a:t>
              </a:r>
              <a:endParaRPr lang="zh-CN" altLang="en-US">
                <a:ea typeface="黑体" panose="02010609060101010101" pitchFamily="49" charset="-122"/>
              </a:endParaRPr>
            </a:p>
            <a:p>
              <a:pPr>
                <a:lnSpc>
                  <a:spcPct val="150000"/>
                </a:lnSpc>
                <a:buClr>
                  <a:schemeClr val="tx1"/>
                </a:buClr>
              </a:pPr>
              <a:r>
                <a:rPr lang="zh-CN" altLang="en-US"/>
                <a:t>拍打足跟</a:t>
              </a:r>
              <a:endParaRPr lang="zh-CN" altLang="en-US"/>
            </a:p>
            <a:p>
              <a:pPr>
                <a:lnSpc>
                  <a:spcPct val="150000"/>
                </a:lnSpc>
                <a:buClr>
                  <a:schemeClr val="tx1"/>
                </a:buClr>
              </a:pPr>
              <a:r>
                <a:rPr lang="zh-CN" altLang="en-US"/>
                <a:t>观察反应</a:t>
              </a:r>
              <a:endParaRPr lang="zh-CN" altLang="en-US" sz="3100">
                <a:latin typeface="宋体" pitchFamily="2" charset="-122"/>
              </a:endParaRPr>
            </a:p>
          </p:txBody>
        </p:sp>
        <p:sp>
          <p:nvSpPr>
            <p:cNvPr id="1048647" name="矩形 9"/>
            <p:cNvSpPr>
              <a:spLocks noChangeArrowheads="1"/>
            </p:cNvSpPr>
            <p:nvPr/>
          </p:nvSpPr>
          <p:spPr bwMode="auto">
            <a:xfrm>
              <a:off x="3187700" y="1473200"/>
              <a:ext cx="1275080" cy="396240"/>
            </a:xfrm>
            <a:prstGeom prst="rect">
              <a:avLst/>
            </a:prstGeom>
            <a:noFill/>
            <a:ln w="9525">
              <a:noFill/>
              <a:miter lim="800000"/>
            </a:ln>
          </p:spPr>
          <p:txBody>
            <a:bodyPr wrap="none">
              <a:spAutoFit/>
            </a:bodyPr>
            <a:lstStyle/>
            <a:p>
              <a:pPr algn="ctr">
                <a:buClr>
                  <a:schemeClr val="tx1"/>
                </a:buClr>
              </a:pPr>
              <a:r>
                <a:rPr lang="zh-CN" altLang="en-US">
                  <a:latin typeface="微软雅黑" panose="020B0503020204020204" charset="-122"/>
                  <a:ea typeface="黑体" panose="02010609060101010101" pitchFamily="49" charset="-122"/>
                  <a:sym typeface="Arial" panose="020B0604020202020204" pitchFamily="34" charset="0"/>
                </a:rPr>
                <a:t>成人、儿童</a:t>
              </a:r>
              <a:endParaRPr lang="zh-CN" altLang="en-US">
                <a:latin typeface="微软雅黑" panose="020B0503020204020204" charset="-122"/>
                <a:ea typeface="黑体" panose="02010609060101010101" pitchFamily="49" charset="-122"/>
                <a:sym typeface="Arial" panose="020B0604020202020204" pitchFamily="34" charset="0"/>
              </a:endParaRPr>
            </a:p>
          </p:txBody>
        </p:sp>
        <p:sp>
          <p:nvSpPr>
            <p:cNvPr id="1048648" name="矩形 10"/>
            <p:cNvSpPr>
              <a:spLocks noChangeArrowheads="1"/>
            </p:cNvSpPr>
            <p:nvPr/>
          </p:nvSpPr>
          <p:spPr bwMode="auto">
            <a:xfrm>
              <a:off x="7465695" y="1473200"/>
              <a:ext cx="880745" cy="396240"/>
            </a:xfrm>
            <a:prstGeom prst="rect">
              <a:avLst/>
            </a:prstGeom>
            <a:noFill/>
            <a:ln w="9525">
              <a:noFill/>
              <a:miter lim="800000"/>
            </a:ln>
          </p:spPr>
          <p:txBody>
            <a:bodyPr wrap="square">
              <a:spAutoFit/>
            </a:bodyPr>
            <a:lstStyle/>
            <a:p>
              <a:pPr algn="ctr">
                <a:buClr>
                  <a:schemeClr val="tx1"/>
                </a:buClr>
              </a:pPr>
              <a:r>
                <a:rPr lang="zh-CN" altLang="en-US">
                  <a:latin typeface="微软雅黑" panose="020B0503020204020204" charset="-122"/>
                  <a:ea typeface="黑体" panose="02010609060101010101" pitchFamily="49" charset="-122"/>
                  <a:sym typeface="Arial" panose="020B0604020202020204" pitchFamily="34" charset="0"/>
                </a:rPr>
                <a:t>婴   儿</a:t>
              </a:r>
              <a:endParaRPr lang="zh-CN" altLang="en-US">
                <a:latin typeface="微软雅黑" panose="020B0503020204020204" charset="-122"/>
                <a:ea typeface="黑体" panose="02010609060101010101" pitchFamily="49" charset="-122"/>
                <a:sym typeface="Arial" panose="020B0604020202020204" pitchFamily="34" charset="0"/>
              </a:endParaRPr>
            </a:p>
          </p:txBody>
        </p:sp>
      </p:grpSp>
      <p:grpSp>
        <p:nvGrpSpPr>
          <p:cNvPr id="114" name="组合 27"/>
          <p:cNvGrpSpPr/>
          <p:nvPr/>
        </p:nvGrpSpPr>
        <p:grpSpPr>
          <a:xfrm>
            <a:off x="598673" y="1137629"/>
            <a:ext cx="570380" cy="313765"/>
            <a:chOff x="375153" y="649941"/>
            <a:chExt cx="570380" cy="313765"/>
          </a:xfrm>
          <a:solidFill>
            <a:srgbClr val="033182"/>
          </a:solidFill>
        </p:grpSpPr>
        <p:sp>
          <p:nvSpPr>
            <p:cNvPr id="1048649" name="箭头: V 形 1"/>
            <p:cNvSpPr/>
            <p:nvPr/>
          </p:nvSpPr>
          <p:spPr>
            <a:xfrm>
              <a:off x="375153" y="649941"/>
              <a:ext cx="313765" cy="313765"/>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3182"/>
                </a:solidFill>
                <a:cs typeface="+mn-ea"/>
                <a:sym typeface="+mn-lt"/>
              </a:endParaRPr>
            </a:p>
          </p:txBody>
        </p:sp>
        <p:sp>
          <p:nvSpPr>
            <p:cNvPr id="1048650" name="箭头: V 形 42"/>
            <p:cNvSpPr/>
            <p:nvPr/>
          </p:nvSpPr>
          <p:spPr>
            <a:xfrm>
              <a:off x="631768" y="649941"/>
              <a:ext cx="313765" cy="31376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grpSp>
      <p:pic>
        <p:nvPicPr>
          <p:cNvPr id="2097187"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651" name="矩形 23"/>
          <p:cNvSpPr/>
          <p:nvPr/>
        </p:nvSpPr>
        <p:spPr>
          <a:xfrm>
            <a:off x="1250928" y="232193"/>
            <a:ext cx="4512774" cy="523220"/>
          </a:xfrm>
          <a:prstGeom prst="rect">
            <a:avLst/>
          </a:prstGeom>
        </p:spPr>
        <p:txBody>
          <a:bodyPr wrap="none">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8"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44"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45"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189" name="图片 3"/>
          <p:cNvPicPr>
            <a:picLocks noChangeAspect="1"/>
          </p:cNvPicPr>
          <p:nvPr/>
        </p:nvPicPr>
        <p:blipFill>
          <a:blip r:embed="rId2" cstate="print"/>
          <a:srcRect b="39794"/>
          <a:stretch>
            <a:fillRect/>
          </a:stretch>
        </p:blipFill>
        <p:spPr>
          <a:xfrm>
            <a:off x="284479" y="2844800"/>
            <a:ext cx="3936365" cy="3749040"/>
          </a:xfrm>
          <a:prstGeom prst="rect">
            <a:avLst/>
          </a:prstGeom>
        </p:spPr>
      </p:pic>
      <p:sp>
        <p:nvSpPr>
          <p:cNvPr id="1048652" name="椭圆形标注 4"/>
          <p:cNvSpPr/>
          <p:nvPr/>
        </p:nvSpPr>
        <p:spPr>
          <a:xfrm>
            <a:off x="2194560" y="3427730"/>
            <a:ext cx="2103120" cy="1407795"/>
          </a:xfrm>
          <a:prstGeom prst="wedgeEllipseCallout">
            <a:avLst/>
          </a:prstGeom>
          <a:solidFill>
            <a:srgbClr val="6096E6"/>
          </a:solidFill>
          <a:ln w="12700" cap="flat" cmpd="sng" algn="ctr">
            <a:solidFill>
              <a:srgbClr val="6096E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48653" name="文本框 5"/>
          <p:cNvSpPr txBox="1"/>
          <p:nvPr/>
        </p:nvSpPr>
        <p:spPr>
          <a:xfrm>
            <a:off x="2425065" y="3952240"/>
            <a:ext cx="1811655" cy="43434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现场环境安全</a:t>
            </a:r>
            <a:endParaRPr lang="zh-CN" altLang="en-US" sz="2000" dirty="0">
              <a:latin typeface="黑体" panose="02010609060101010101" pitchFamily="49" charset="-122"/>
              <a:ea typeface="黑体" panose="02010609060101010101" pitchFamily="49" charset="-122"/>
            </a:endParaRPr>
          </a:p>
        </p:txBody>
      </p:sp>
      <p:sp>
        <p:nvSpPr>
          <p:cNvPr id="1048654" name="矩形 14"/>
          <p:cNvSpPr/>
          <p:nvPr/>
        </p:nvSpPr>
        <p:spPr>
          <a:xfrm>
            <a:off x="4389120" y="1608541"/>
            <a:ext cx="6959600" cy="1043940"/>
          </a:xfrm>
          <a:prstGeom prst="rect">
            <a:avLst/>
          </a:prstGeom>
        </p:spPr>
        <p:txBody>
          <a:bodyPr wrap="square">
            <a:spAutoFit/>
          </a:bodyPr>
          <a:lstStyle/>
          <a:p>
            <a:pPr lvl="0">
              <a:lnSpc>
                <a:spcPct val="130000"/>
              </a:lnSpc>
              <a:spcBef>
                <a:spcPct val="50000"/>
              </a:spcBef>
              <a:spcAft>
                <a:spcPts val="1000"/>
              </a:spcAft>
            </a:pPr>
            <a:r>
              <a:rPr lang="zh-CN" altLang="en-US" sz="2800" noProof="1">
                <a:solidFill>
                  <a:srgbClr val="FF0000"/>
                </a:solidFill>
                <a:latin typeface="黑体" panose="02010609060101010101" pitchFamily="49" charset="-122"/>
                <a:ea typeface="黑体" panose="02010609060101010101" pitchFamily="49" charset="-122"/>
                <a:sym typeface="+mn-ea"/>
              </a:rPr>
              <a:t>这是我们开展救治安全的</a:t>
            </a:r>
            <a:r>
              <a:rPr lang="zh-CN" altLang="en-US" sz="4400" noProof="1">
                <a:solidFill>
                  <a:srgbClr val="FF0000"/>
                </a:solidFill>
                <a:latin typeface="黑体" panose="02010609060101010101" pitchFamily="49" charset="-122"/>
                <a:ea typeface="黑体" panose="02010609060101010101" pitchFamily="49" charset="-122"/>
                <a:sym typeface="+mn-ea"/>
              </a:rPr>
              <a:t>前提！！！</a:t>
            </a:r>
            <a:endParaRPr lang="zh-CN" altLang="en-US" sz="4400" noProof="1">
              <a:solidFill>
                <a:srgbClr val="FF0000"/>
              </a:solidFill>
              <a:latin typeface="黑体" panose="02010609060101010101" pitchFamily="49" charset="-122"/>
              <a:ea typeface="黑体" panose="02010609060101010101" pitchFamily="49" charset="-122"/>
              <a:sym typeface="+mn-ea"/>
            </a:endParaRPr>
          </a:p>
        </p:txBody>
      </p:sp>
      <p:sp>
        <p:nvSpPr>
          <p:cNvPr id="1048655" name="Rectangle 4"/>
          <p:cNvSpPr txBox="1">
            <a:spLocks noChangeArrowheads="1"/>
          </p:cNvSpPr>
          <p:nvPr/>
        </p:nvSpPr>
        <p:spPr>
          <a:xfrm>
            <a:off x="5153659" y="2931160"/>
            <a:ext cx="4711794" cy="3083560"/>
          </a:xfrm>
          <a:prstGeom prst="rect">
            <a:avLst/>
          </a:prstGeom>
        </p:spPr>
        <p:txBody>
          <a:bodyPr>
            <a:normAutofit fontScale="25000" lnSpcReduction="20000"/>
          </a:bodyPr>
          <a:lstStyle/>
          <a:p>
            <a:pPr marL="274320" marR="0" lvl="0" indent="-274320" algn="l" defTabSz="914400" rtl="0" eaLnBrk="1" fontAlgn="auto" latinLnBrk="0" hangingPunct="1">
              <a:lnSpc>
                <a:spcPct val="150000"/>
              </a:lnSpc>
              <a:spcBef>
                <a:spcPts val="580"/>
              </a:spcBef>
              <a:spcAft>
                <a:spcPts val="0"/>
              </a:spcAft>
              <a:buClr>
                <a:schemeClr val="accent1"/>
              </a:buClr>
              <a:buSzPct val="65000"/>
              <a:buFontTx/>
              <a:buNone/>
            </a:pPr>
            <a:r>
              <a:rPr kumimoji="0" lang="en-US" altLang="zh-CN" sz="34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9800" b="0" i="0" u="none" strike="noStrike" kern="1200" cap="none" spc="0" normalizeH="0" baseline="0" noProof="0" dirty="0">
                <a:ln>
                  <a:noFill/>
                </a:ln>
                <a:solidFill>
                  <a:srgbClr val="003399"/>
                </a:solidFill>
                <a:effectLst/>
                <a:uLnTx/>
                <a:uFillTx/>
                <a:latin typeface="+mn-lt"/>
                <a:ea typeface="+mn-ea"/>
                <a:cs typeface="+mn-cs"/>
              </a:rPr>
              <a:t>摆放为仰卧位</a:t>
            </a:r>
            <a:endParaRPr kumimoji="0" lang="zh-CN" altLang="en-US" sz="9800" b="0" i="0" u="none" strike="noStrike" kern="1200" cap="none" spc="0" normalizeH="0" baseline="0" noProof="0" dirty="0">
              <a:ln>
                <a:noFill/>
              </a:ln>
              <a:solidFill>
                <a:srgbClr val="003399"/>
              </a:solidFill>
              <a:effectLst/>
              <a:uLnTx/>
              <a:uFillTx/>
              <a:latin typeface="+mn-lt"/>
              <a:ea typeface="+mn-ea"/>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65000"/>
              <a:buFontTx/>
              <a:buNone/>
            </a:pPr>
            <a:r>
              <a:rPr kumimoji="0" lang="zh-CN" altLang="en-US" sz="9800" b="0" i="0" u="none" strike="noStrike" kern="1200" cap="none" spc="0" normalizeH="0" baseline="0" noProof="0" dirty="0">
                <a:ln>
                  <a:noFill/>
                </a:ln>
                <a:solidFill>
                  <a:srgbClr val="003399"/>
                </a:solidFill>
                <a:effectLst/>
                <a:uLnTx/>
                <a:uFillTx/>
                <a:latin typeface="+mn-lt"/>
                <a:ea typeface="+mn-ea"/>
                <a:cs typeface="+mn-cs"/>
              </a:rPr>
              <a:t>   放在地面或质地较硬的平面上</a:t>
            </a:r>
            <a:endParaRPr kumimoji="0" lang="zh-CN" altLang="en-US" sz="9800" b="0" i="0" u="none" strike="noStrike" kern="1200" cap="none" spc="0" normalizeH="0" baseline="0" noProof="0" dirty="0">
              <a:ln>
                <a:noFill/>
              </a:ln>
              <a:solidFill>
                <a:srgbClr val="003399"/>
              </a:solidFill>
              <a:effectLst/>
              <a:uLnTx/>
              <a:uFillTx/>
              <a:latin typeface="+mn-lt"/>
              <a:ea typeface="+mn-ea"/>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65000"/>
              <a:buFontTx/>
              <a:buNone/>
            </a:pPr>
            <a:r>
              <a:rPr kumimoji="0" lang="zh-CN" altLang="en-US" sz="9800" b="0" i="0" u="none" strike="noStrike" kern="1200" cap="none" spc="0" normalizeH="0" baseline="0" noProof="0" dirty="0">
                <a:ln>
                  <a:noFill/>
                </a:ln>
                <a:solidFill>
                  <a:schemeClr val="hlink"/>
                </a:solidFill>
                <a:effectLst/>
                <a:uLnTx/>
                <a:uFillTx/>
                <a:latin typeface="+mn-lt"/>
                <a:ea typeface="+mn-ea"/>
                <a:cs typeface="+mn-cs"/>
              </a:rPr>
              <a:t>    注：千万不可以放在沙发，草坪及软质的东西上</a:t>
            </a:r>
            <a:endParaRPr kumimoji="0" lang="zh-CN" altLang="en-US" sz="9800" b="0" i="0" u="none" strike="noStrike" kern="1200" cap="none" spc="0" normalizeH="0" baseline="0" noProof="0" dirty="0">
              <a:ln>
                <a:noFill/>
              </a:ln>
              <a:solidFill>
                <a:schemeClr val="hlink"/>
              </a:solidFill>
              <a:effectLst/>
              <a:uLnTx/>
              <a:uFillTx/>
              <a:latin typeface="+mn-lt"/>
              <a:ea typeface="+mn-ea"/>
              <a:cs typeface="+mn-cs"/>
            </a:endParaRPr>
          </a:p>
        </p:txBody>
      </p:sp>
      <p:sp>
        <p:nvSpPr>
          <p:cNvPr id="1048656" name="矩形 19"/>
          <p:cNvSpPr/>
          <p:nvPr/>
        </p:nvSpPr>
        <p:spPr>
          <a:xfrm>
            <a:off x="1168731" y="962144"/>
            <a:ext cx="2354580" cy="624839"/>
          </a:xfrm>
          <a:prstGeom prst="rect">
            <a:avLst/>
          </a:prstGeom>
        </p:spPr>
        <p:txBody>
          <a:bodyPr wrap="none">
            <a:spAutoFit/>
          </a:bodyPr>
          <a:lstStyle/>
          <a:p>
            <a:pPr lvl="0" algn="ctr" fontAlgn="base">
              <a:spcBef>
                <a:spcPct val="50000"/>
              </a:spcBef>
              <a:spcAft>
                <a:spcPct val="0"/>
              </a:spcAft>
              <a:buClr>
                <a:srgbClr val="000000"/>
              </a:buClr>
            </a:pPr>
            <a:r>
              <a:rPr lang="en-US" altLang="zh-CN" sz="3200" b="1" dirty="0">
                <a:solidFill>
                  <a:srgbClr val="FF0000"/>
                </a:solidFill>
                <a:latin typeface="Times New Roman" panose="02020603050405020304" pitchFamily="18" charset="0"/>
                <a:ea typeface="黑体" panose="02010609060101010101" pitchFamily="49" charset="-122"/>
              </a:rPr>
              <a:t>2</a:t>
            </a:r>
            <a:r>
              <a:rPr lang="zh-CN" altLang="en-US" sz="3200" b="1" dirty="0">
                <a:solidFill>
                  <a:srgbClr val="FF0000"/>
                </a:solidFill>
                <a:latin typeface="Times New Roman" panose="02020603050405020304" pitchFamily="18" charset="0"/>
                <a:ea typeface="黑体" panose="02010609060101010101" pitchFamily="49" charset="-122"/>
              </a:rPr>
              <a:t>、</a:t>
            </a:r>
            <a:r>
              <a:rPr lang="zh-CN" altLang="zh-CN" sz="3200" b="1" dirty="0">
                <a:solidFill>
                  <a:srgbClr val="FF0000"/>
                </a:solidFill>
                <a:latin typeface="Times New Roman" panose="02020603050405020304" pitchFamily="18" charset="0"/>
                <a:ea typeface="黑体" panose="02010609060101010101" pitchFamily="49" charset="-122"/>
              </a:rPr>
              <a:t>判断环境</a:t>
            </a:r>
            <a:endParaRPr lang="zh-CN" altLang="zh-CN" sz="3200" b="1" dirty="0">
              <a:solidFill>
                <a:srgbClr val="FF0000"/>
              </a:solidFill>
              <a:latin typeface="Times New Roman" panose="02020603050405020304" pitchFamily="18" charset="0"/>
              <a:ea typeface="黑体" panose="02010609060101010101" pitchFamily="49" charset="-122"/>
            </a:endParaRPr>
          </a:p>
        </p:txBody>
      </p:sp>
      <p:grpSp>
        <p:nvGrpSpPr>
          <p:cNvPr id="116" name="组合 27"/>
          <p:cNvGrpSpPr/>
          <p:nvPr/>
        </p:nvGrpSpPr>
        <p:grpSpPr>
          <a:xfrm>
            <a:off x="598673" y="1137629"/>
            <a:ext cx="570380" cy="313765"/>
            <a:chOff x="375153" y="649941"/>
            <a:chExt cx="570380" cy="313765"/>
          </a:xfrm>
          <a:solidFill>
            <a:srgbClr val="033182"/>
          </a:solidFill>
        </p:grpSpPr>
        <p:sp>
          <p:nvSpPr>
            <p:cNvPr id="1048657" name="箭头: V 形 1"/>
            <p:cNvSpPr/>
            <p:nvPr/>
          </p:nvSpPr>
          <p:spPr>
            <a:xfrm>
              <a:off x="375153" y="649941"/>
              <a:ext cx="313765" cy="313765"/>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3182"/>
                </a:solidFill>
                <a:cs typeface="+mn-ea"/>
                <a:sym typeface="+mn-lt"/>
              </a:endParaRPr>
            </a:p>
          </p:txBody>
        </p:sp>
        <p:sp>
          <p:nvSpPr>
            <p:cNvPr id="1048658" name="箭头: V 形 42"/>
            <p:cNvSpPr/>
            <p:nvPr/>
          </p:nvSpPr>
          <p:spPr>
            <a:xfrm>
              <a:off x="631768" y="649941"/>
              <a:ext cx="313765" cy="31376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grpSp>
      <p:pic>
        <p:nvPicPr>
          <p:cNvPr id="2097190"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659" name="矩形 25"/>
          <p:cNvSpPr/>
          <p:nvPr/>
        </p:nvSpPr>
        <p:spPr>
          <a:xfrm>
            <a:off x="1164867" y="242951"/>
            <a:ext cx="4512774" cy="523220"/>
          </a:xfrm>
          <a:prstGeom prst="rect">
            <a:avLst/>
          </a:prstGeom>
        </p:spPr>
        <p:txBody>
          <a:bodyPr wrap="none">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1"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46"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sp>
        <p:nvSpPr>
          <p:cNvPr id="1048660" name="日期占位符 18"/>
          <p:cNvSpPr>
            <a:spLocks noGrp="1"/>
          </p:cNvSpPr>
          <p:nvPr>
            <p:ph type="dt" sz="half" idx="10"/>
          </p:nvPr>
        </p:nvSpPr>
        <p:spPr/>
        <p:txBody>
          <a:bodyPr/>
          <a:lstStyle/>
          <a:p>
            <a:fld id="{36FAA765-A0E2-47A1-91C3-661D103A01D0}" type="datetime1">
              <a:rPr lang="zh-CN" altLang="en-US" smtClean="0"/>
            </a:fld>
            <a:endParaRPr lang="en-US"/>
          </a:p>
        </p:txBody>
      </p:sp>
      <p:cxnSp>
        <p:nvCxnSpPr>
          <p:cNvPr id="3145747"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192" name="图片 11269"/>
          <p:cNvPicPr/>
          <p:nvPr/>
        </p:nvPicPr>
        <p:blipFill>
          <a:blip r:embed="rId2" cstate="print"/>
          <a:srcRect/>
          <a:stretch>
            <a:fillRect/>
          </a:stretch>
        </p:blipFill>
        <p:spPr>
          <a:xfrm>
            <a:off x="6532245" y="1422400"/>
            <a:ext cx="4999355" cy="2519680"/>
          </a:xfrm>
          <a:prstGeom prst="rect">
            <a:avLst/>
          </a:prstGeom>
          <a:noFill/>
          <a:ln>
            <a:noFill/>
          </a:ln>
        </p:spPr>
      </p:pic>
      <p:sp>
        <p:nvSpPr>
          <p:cNvPr id="1048661" name="矩形 9"/>
          <p:cNvSpPr/>
          <p:nvPr/>
        </p:nvSpPr>
        <p:spPr>
          <a:xfrm>
            <a:off x="1192326" y="977744"/>
            <a:ext cx="7117080" cy="497840"/>
          </a:xfrm>
          <a:prstGeom prst="rect">
            <a:avLst/>
          </a:prstGeom>
        </p:spPr>
        <p:txBody>
          <a:bodyPr wrap="none">
            <a:spAutoFit/>
          </a:bodyPr>
          <a:lstStyle/>
          <a:p>
            <a:pPr lvl="0">
              <a:lnSpc>
                <a:spcPct val="130000"/>
              </a:lnSpc>
            </a:pPr>
            <a:r>
              <a:rPr lang="en-US" altLang="zh-CN" sz="2400" b="1" dirty="0">
                <a:solidFill>
                  <a:srgbClr val="FF0000"/>
                </a:solidFill>
                <a:latin typeface="微软雅黑" panose="020B0503020204020204" charset="-122"/>
                <a:ea typeface="微软雅黑" panose="020B0503020204020204" charset="-122"/>
              </a:rPr>
              <a:t>3</a:t>
            </a:r>
            <a:r>
              <a:rPr lang="zh-CN" altLang="en-US" sz="2400" b="1" dirty="0">
                <a:solidFill>
                  <a:srgbClr val="FF0000"/>
                </a:solidFill>
                <a:latin typeface="微软雅黑" panose="020B0503020204020204" charset="-122"/>
                <a:ea typeface="微软雅黑" panose="020B0503020204020204" charset="-122"/>
              </a:rPr>
              <a:t>、判断口腔有没有异物，</a:t>
            </a:r>
            <a:r>
              <a:rPr lang="zh-CN" altLang="en-US" b="1" dirty="0">
                <a:solidFill>
                  <a:srgbClr val="FF0000"/>
                </a:solidFill>
                <a:latin typeface="微软雅黑" panose="020B0503020204020204" charset="-122"/>
                <a:ea typeface="微软雅黑" panose="020B0503020204020204" charset="-122"/>
              </a:rPr>
              <a:t>仰头抬颌法。清理口腔异物及假牙。</a:t>
            </a:r>
            <a:endParaRPr lang="zh-CN" altLang="en-US" b="1" dirty="0">
              <a:solidFill>
                <a:srgbClr val="FF0000"/>
              </a:solidFill>
              <a:latin typeface="微软雅黑" panose="020B0503020204020204" charset="-122"/>
              <a:ea typeface="微软雅黑" panose="020B0503020204020204" charset="-122"/>
            </a:endParaRPr>
          </a:p>
        </p:txBody>
      </p:sp>
      <p:grpSp>
        <p:nvGrpSpPr>
          <p:cNvPr id="118" name="组合 27"/>
          <p:cNvGrpSpPr/>
          <p:nvPr/>
        </p:nvGrpSpPr>
        <p:grpSpPr>
          <a:xfrm>
            <a:off x="364993" y="1117309"/>
            <a:ext cx="570380" cy="313765"/>
            <a:chOff x="375153" y="649941"/>
            <a:chExt cx="570380" cy="313765"/>
          </a:xfrm>
          <a:solidFill>
            <a:srgbClr val="033182"/>
          </a:solidFill>
        </p:grpSpPr>
        <p:sp>
          <p:nvSpPr>
            <p:cNvPr id="1048662" name="箭头: V 形 1"/>
            <p:cNvSpPr/>
            <p:nvPr/>
          </p:nvSpPr>
          <p:spPr>
            <a:xfrm>
              <a:off x="375153" y="649941"/>
              <a:ext cx="313765" cy="313765"/>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3182"/>
                </a:solidFill>
                <a:cs typeface="+mn-ea"/>
                <a:sym typeface="+mn-lt"/>
              </a:endParaRPr>
            </a:p>
          </p:txBody>
        </p:sp>
        <p:sp>
          <p:nvSpPr>
            <p:cNvPr id="1048663" name="箭头: V 形 42"/>
            <p:cNvSpPr/>
            <p:nvPr/>
          </p:nvSpPr>
          <p:spPr>
            <a:xfrm>
              <a:off x="631768" y="649941"/>
              <a:ext cx="313765" cy="31376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grpSp>
      <p:grpSp>
        <p:nvGrpSpPr>
          <p:cNvPr id="119" name="组合 3"/>
          <p:cNvGrpSpPr/>
          <p:nvPr/>
        </p:nvGrpSpPr>
        <p:grpSpPr>
          <a:xfrm>
            <a:off x="2118995" y="4318000"/>
            <a:ext cx="6882765" cy="1578610"/>
            <a:chOff x="285" y="3245"/>
            <a:chExt cx="14402" cy="4879"/>
          </a:xfrm>
        </p:grpSpPr>
        <p:pic>
          <p:nvPicPr>
            <p:cNvPr id="2097193" name="Picture 7" descr="0012"/>
            <p:cNvPicPr>
              <a:picLocks noChangeAspect="1"/>
            </p:cNvPicPr>
            <p:nvPr/>
          </p:nvPicPr>
          <p:blipFill>
            <a:blip r:embed="rId3" cstate="print">
              <a:clrChange>
                <a:clrFrom>
                  <a:srgbClr val="FFFFFF"/>
                </a:clrFrom>
                <a:clrTo>
                  <a:srgbClr val="FFFFFF">
                    <a:alpha val="0"/>
                  </a:srgbClr>
                </a:clrTo>
              </a:clrChange>
            </a:blip>
            <a:srcRect l="65334" t="2980"/>
            <a:stretch>
              <a:fillRect/>
            </a:stretch>
          </p:blipFill>
          <p:spPr>
            <a:xfrm>
              <a:off x="9695" y="3245"/>
              <a:ext cx="4993" cy="4493"/>
            </a:xfrm>
            <a:prstGeom prst="rect">
              <a:avLst/>
            </a:prstGeom>
            <a:noFill/>
            <a:ln w="9525">
              <a:noFill/>
            </a:ln>
          </p:spPr>
        </p:pic>
        <p:pic>
          <p:nvPicPr>
            <p:cNvPr id="2097194" name="Picture 7" descr="0012"/>
            <p:cNvPicPr>
              <a:picLocks noChangeAspect="1"/>
            </p:cNvPicPr>
            <p:nvPr/>
          </p:nvPicPr>
          <p:blipFill>
            <a:blip r:embed="rId4" cstate="print">
              <a:clrChange>
                <a:clrFrom>
                  <a:srgbClr val="FFFFFF"/>
                </a:clrFrom>
                <a:clrTo>
                  <a:srgbClr val="FFFFFF">
                    <a:alpha val="0"/>
                  </a:srgbClr>
                </a:clrTo>
              </a:clrChange>
            </a:blip>
            <a:srcRect r="65750" b="4320"/>
            <a:stretch>
              <a:fillRect/>
            </a:stretch>
          </p:blipFill>
          <p:spPr>
            <a:xfrm>
              <a:off x="285" y="3473"/>
              <a:ext cx="4930" cy="4430"/>
            </a:xfrm>
            <a:prstGeom prst="rect">
              <a:avLst/>
            </a:prstGeom>
            <a:noFill/>
            <a:ln w="9525">
              <a:noFill/>
            </a:ln>
          </p:spPr>
        </p:pic>
        <p:pic>
          <p:nvPicPr>
            <p:cNvPr id="2097195" name="Picture 7" descr="0012"/>
            <p:cNvPicPr>
              <a:picLocks noChangeAspect="1"/>
            </p:cNvPicPr>
            <p:nvPr/>
          </p:nvPicPr>
          <p:blipFill>
            <a:blip r:embed="rId4" cstate="print">
              <a:clrChange>
                <a:clrFrom>
                  <a:srgbClr val="FFFFFF"/>
                </a:clrFrom>
                <a:clrTo>
                  <a:srgbClr val="FFFFFF">
                    <a:alpha val="0"/>
                  </a:srgbClr>
                </a:clrTo>
              </a:clrChange>
            </a:blip>
            <a:srcRect l="31027" t="-2031" r="31500" b="-906"/>
            <a:stretch>
              <a:fillRect/>
            </a:stretch>
          </p:blipFill>
          <p:spPr>
            <a:xfrm>
              <a:off x="4593" y="3360"/>
              <a:ext cx="5395" cy="4765"/>
            </a:xfrm>
            <a:prstGeom prst="rect">
              <a:avLst/>
            </a:prstGeom>
            <a:noFill/>
            <a:ln w="9525">
              <a:noFill/>
            </a:ln>
          </p:spPr>
        </p:pic>
      </p:grpSp>
      <p:grpSp>
        <p:nvGrpSpPr>
          <p:cNvPr id="120" name="组合 4"/>
          <p:cNvGrpSpPr/>
          <p:nvPr/>
        </p:nvGrpSpPr>
        <p:grpSpPr>
          <a:xfrm>
            <a:off x="1734664" y="5946140"/>
            <a:ext cx="7409809" cy="466725"/>
            <a:chOff x="1209" y="8344"/>
            <a:chExt cx="12063" cy="735"/>
          </a:xfrm>
        </p:grpSpPr>
        <p:sp>
          <p:nvSpPr>
            <p:cNvPr id="1048664" name="Text Box 8"/>
            <p:cNvSpPr txBox="1"/>
            <p:nvPr/>
          </p:nvSpPr>
          <p:spPr>
            <a:xfrm>
              <a:off x="1209" y="8376"/>
              <a:ext cx="3737" cy="703"/>
            </a:xfrm>
            <a:prstGeom prst="rect">
              <a:avLst/>
            </a:prstGeom>
            <a:noFill/>
            <a:ln w="9525">
              <a:noFill/>
            </a:ln>
          </p:spPr>
          <p:txBody>
            <a:bodyPr/>
            <a:lstStyle/>
            <a:p>
              <a:pPr algn="just" eaLnBrk="1" hangingPunct="1"/>
              <a:r>
                <a:rPr lang="zh-CN" altLang="en-US" sz="2400" b="1" dirty="0">
                  <a:solidFill>
                    <a:schemeClr val="tx2"/>
                  </a:solidFill>
                  <a:latin typeface="黑体" panose="02010609060101010101" pitchFamily="49" charset="-122"/>
                  <a:ea typeface="黑体" panose="02010609060101010101" pitchFamily="49" charset="-122"/>
                </a:rPr>
                <a:t>成人头后仰</a:t>
              </a:r>
              <a:r>
                <a:rPr lang="en-US" altLang="zh-CN" sz="2400" b="1" dirty="0">
                  <a:solidFill>
                    <a:schemeClr val="tx2"/>
                  </a:solidFill>
                  <a:latin typeface="黑体" panose="02010609060101010101" pitchFamily="49" charset="-122"/>
                  <a:ea typeface="黑体" panose="02010609060101010101" pitchFamily="49" charset="-122"/>
                </a:rPr>
                <a:t>90</a:t>
              </a:r>
              <a:r>
                <a:rPr lang="en-US" altLang="zh-CN" sz="2400" b="1" baseline="30000" dirty="0">
                  <a:solidFill>
                    <a:schemeClr val="tx2"/>
                  </a:solidFill>
                  <a:latin typeface="黑体" panose="02010609060101010101" pitchFamily="49" charset="-122"/>
                  <a:ea typeface="黑体" panose="02010609060101010101" pitchFamily="49" charset="-122"/>
                </a:rPr>
                <a:t>0</a:t>
              </a:r>
              <a:endParaRPr lang="en-US" altLang="zh-CN" sz="2400" b="1" dirty="0">
                <a:solidFill>
                  <a:schemeClr val="tx2"/>
                </a:solidFill>
                <a:latin typeface="黑体" panose="02010609060101010101" pitchFamily="49" charset="-122"/>
                <a:ea typeface="黑体" panose="02010609060101010101" pitchFamily="49" charset="-122"/>
              </a:endParaRPr>
            </a:p>
          </p:txBody>
        </p:sp>
        <p:sp>
          <p:nvSpPr>
            <p:cNvPr id="1048665" name="Text Box 9"/>
            <p:cNvSpPr txBox="1"/>
            <p:nvPr/>
          </p:nvSpPr>
          <p:spPr>
            <a:xfrm>
              <a:off x="5183" y="8376"/>
              <a:ext cx="3558" cy="703"/>
            </a:xfrm>
            <a:prstGeom prst="rect">
              <a:avLst/>
            </a:prstGeom>
            <a:noFill/>
            <a:ln w="9525">
              <a:noFill/>
            </a:ln>
          </p:spPr>
          <p:txBody>
            <a:bodyPr/>
            <a:lstStyle/>
            <a:p>
              <a:pPr algn="just" eaLnBrk="1" hangingPunct="1"/>
              <a:r>
                <a:rPr lang="zh-CN" altLang="en-US" sz="2400" b="1" dirty="0">
                  <a:solidFill>
                    <a:schemeClr val="tx2"/>
                  </a:solidFill>
                  <a:latin typeface="黑体" panose="02010609060101010101" pitchFamily="49" charset="-122"/>
                  <a:ea typeface="黑体" panose="02010609060101010101" pitchFamily="49" charset="-122"/>
                </a:rPr>
                <a:t>儿童头后仰</a:t>
              </a:r>
              <a:r>
                <a:rPr lang="en-US" altLang="zh-CN" sz="2400" b="1" dirty="0">
                  <a:solidFill>
                    <a:schemeClr val="tx2"/>
                  </a:solidFill>
                  <a:latin typeface="黑体" panose="02010609060101010101" pitchFamily="49" charset="-122"/>
                  <a:ea typeface="黑体" panose="02010609060101010101" pitchFamily="49" charset="-122"/>
                </a:rPr>
                <a:t>60</a:t>
              </a:r>
              <a:r>
                <a:rPr lang="en-US" altLang="zh-CN" sz="2400" b="1" baseline="30000" dirty="0">
                  <a:solidFill>
                    <a:schemeClr val="tx2"/>
                  </a:solidFill>
                  <a:latin typeface="黑体" panose="02010609060101010101" pitchFamily="49" charset="-122"/>
                  <a:ea typeface="黑体" panose="02010609060101010101" pitchFamily="49" charset="-122"/>
                </a:rPr>
                <a:t>0</a:t>
              </a:r>
              <a:endParaRPr lang="en-US" altLang="zh-CN" sz="2400" b="1" dirty="0">
                <a:solidFill>
                  <a:schemeClr val="tx2"/>
                </a:solidFill>
                <a:latin typeface="黑体" panose="02010609060101010101" pitchFamily="49" charset="-122"/>
                <a:ea typeface="黑体" panose="02010609060101010101" pitchFamily="49" charset="-122"/>
              </a:endParaRPr>
            </a:p>
          </p:txBody>
        </p:sp>
        <p:sp>
          <p:nvSpPr>
            <p:cNvPr id="1048666" name="Text Box 10"/>
            <p:cNvSpPr txBox="1"/>
            <p:nvPr/>
          </p:nvSpPr>
          <p:spPr>
            <a:xfrm>
              <a:off x="9535" y="8344"/>
              <a:ext cx="3737" cy="703"/>
            </a:xfrm>
            <a:prstGeom prst="rect">
              <a:avLst/>
            </a:prstGeom>
            <a:noFill/>
            <a:ln w="9525">
              <a:noFill/>
            </a:ln>
          </p:spPr>
          <p:txBody>
            <a:bodyPr/>
            <a:lstStyle/>
            <a:p>
              <a:pPr algn="just" eaLnBrk="1" hangingPunct="1"/>
              <a:r>
                <a:rPr lang="zh-CN" altLang="en-US" sz="2400" b="1" dirty="0">
                  <a:solidFill>
                    <a:schemeClr val="tx2"/>
                  </a:solidFill>
                  <a:latin typeface="黑体" panose="02010609060101010101" pitchFamily="49" charset="-122"/>
                  <a:ea typeface="黑体" panose="02010609060101010101" pitchFamily="49" charset="-122"/>
                </a:rPr>
                <a:t>婴儿头后仰</a:t>
              </a:r>
              <a:r>
                <a:rPr lang="en-US" altLang="zh-CN" sz="2400" b="1" dirty="0">
                  <a:solidFill>
                    <a:schemeClr val="tx2"/>
                  </a:solidFill>
                  <a:latin typeface="黑体" panose="02010609060101010101" pitchFamily="49" charset="-122"/>
                  <a:ea typeface="黑体" panose="02010609060101010101" pitchFamily="49" charset="-122"/>
                </a:rPr>
                <a:t>30</a:t>
              </a:r>
              <a:r>
                <a:rPr lang="en-US" altLang="zh-CN" sz="2400" b="1" baseline="30000" dirty="0">
                  <a:solidFill>
                    <a:schemeClr val="tx2"/>
                  </a:solidFill>
                  <a:latin typeface="黑体" panose="02010609060101010101" pitchFamily="49" charset="-122"/>
                  <a:ea typeface="黑体" panose="02010609060101010101" pitchFamily="49" charset="-122"/>
                </a:rPr>
                <a:t>0</a:t>
              </a:r>
              <a:endParaRPr lang="en-US" altLang="zh-CN" sz="2400" b="1" dirty="0">
                <a:solidFill>
                  <a:schemeClr val="tx2"/>
                </a:solidFill>
                <a:latin typeface="黑体" panose="02010609060101010101" pitchFamily="49" charset="-122"/>
                <a:ea typeface="黑体" panose="02010609060101010101" pitchFamily="49" charset="-122"/>
              </a:endParaRPr>
            </a:p>
          </p:txBody>
        </p:sp>
      </p:grpSp>
      <p:pic>
        <p:nvPicPr>
          <p:cNvPr id="2097196" name="Picture 3" descr="wo de 5"/>
          <p:cNvPicPr>
            <a:picLocks noRot="1" noChangeAspect="1" noChangeArrowheads="1"/>
          </p:cNvPicPr>
          <p:nvPr/>
        </p:nvPicPr>
        <p:blipFill>
          <a:blip r:embed="rId5" cstate="print"/>
          <a:srcRect/>
          <a:stretch>
            <a:fillRect/>
          </a:stretch>
        </p:blipFill>
        <p:spPr bwMode="auto">
          <a:xfrm>
            <a:off x="1794511" y="2021840"/>
            <a:ext cx="3620769" cy="1859280"/>
          </a:xfrm>
          <a:prstGeom prst="rect">
            <a:avLst/>
          </a:prstGeom>
          <a:noFill/>
          <a:ln w="9525">
            <a:noFill/>
            <a:miter lim="800000"/>
            <a:headEnd/>
            <a:tailEnd/>
          </a:ln>
        </p:spPr>
      </p:pic>
      <p:pic>
        <p:nvPicPr>
          <p:cNvPr id="2097197" name="Picture 4" descr="C:\Users\Administrator\Desktop\微信图片_20200730113918.png"/>
          <p:cNvPicPr>
            <a:picLocks noChangeAspect="1" noChangeArrowheads="1"/>
          </p:cNvPicPr>
          <p:nvPr/>
        </p:nvPicPr>
        <p:blipFill>
          <a:blip r:embed="rId6" cstate="print"/>
          <a:srcRect/>
          <a:stretch>
            <a:fillRect/>
          </a:stretch>
        </p:blipFill>
        <p:spPr bwMode="auto">
          <a:xfrm>
            <a:off x="-396875" y="-242820"/>
            <a:ext cx="1991360" cy="1292075"/>
          </a:xfrm>
          <a:prstGeom prst="rect">
            <a:avLst/>
          </a:prstGeom>
          <a:noFill/>
        </p:spPr>
      </p:pic>
      <p:sp>
        <p:nvSpPr>
          <p:cNvPr id="1048667" name="矩形 28"/>
          <p:cNvSpPr/>
          <p:nvPr/>
        </p:nvSpPr>
        <p:spPr>
          <a:xfrm>
            <a:off x="1143352" y="199920"/>
            <a:ext cx="4512774" cy="523220"/>
          </a:xfrm>
          <a:prstGeom prst="rect">
            <a:avLst/>
          </a:prstGeom>
        </p:spPr>
        <p:txBody>
          <a:bodyPr wrap="none">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Picture 2"/>
          <p:cNvPicPr>
            <a:picLocks noChangeAspect="1" noChangeArrowheads="1"/>
          </p:cNvPicPr>
          <p:nvPr>
            <p:custDataLst>
              <p:tags r:id="rId1"/>
            </p:custDataLst>
          </p:nvPr>
        </p:nvPicPr>
        <p:blipFill>
          <a:blip r:embed="rId2" cstate="print"/>
          <a:srcRect/>
          <a:stretch>
            <a:fillRect/>
          </a:stretch>
        </p:blipFill>
        <p:spPr bwMode="auto">
          <a:xfrm>
            <a:off x="-236855" y="-60008"/>
            <a:ext cx="12192000" cy="6858000"/>
          </a:xfrm>
          <a:prstGeom prst="rect">
            <a:avLst/>
          </a:prstGeom>
          <a:noFill/>
          <a:ln w="9525">
            <a:noFill/>
            <a:miter lim="800000"/>
            <a:headEnd/>
            <a:tailEnd/>
          </a:ln>
        </p:spPr>
      </p:pic>
      <p:grpSp>
        <p:nvGrpSpPr>
          <p:cNvPr id="98" name="组合 8"/>
          <p:cNvGrpSpPr/>
          <p:nvPr/>
        </p:nvGrpSpPr>
        <p:grpSpPr>
          <a:xfrm>
            <a:off x="0" y="142240"/>
            <a:ext cx="12192000" cy="756919"/>
            <a:chOff x="0" y="203200"/>
            <a:chExt cx="12192000" cy="756919"/>
          </a:xfrm>
        </p:grpSpPr>
        <p:sp>
          <p:nvSpPr>
            <p:cNvPr id="1048603" name="TextBox 9"/>
            <p:cNvSpPr txBox="1"/>
            <p:nvPr/>
          </p:nvSpPr>
          <p:spPr>
            <a:xfrm>
              <a:off x="1290320" y="203200"/>
              <a:ext cx="4643120" cy="523220"/>
            </a:xfrm>
            <a:prstGeom prst="rect">
              <a:avLst/>
            </a:prstGeom>
            <a:noFill/>
          </p:spPr>
          <p:txBody>
            <a:bodyPr wrap="square" rtlCol="0">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
          <p:nvSpPr>
            <p:cNvPr id="1048604" name="流程图: 过程 10"/>
            <p:cNvSpPr/>
            <p:nvPr/>
          </p:nvSpPr>
          <p:spPr>
            <a:xfrm>
              <a:off x="0" y="914400"/>
              <a:ext cx="12192000" cy="45719"/>
            </a:xfrm>
            <a:prstGeom prst="flowChartProcess">
              <a:avLst/>
            </a:prstGeom>
            <a:solidFill>
              <a:srgbClr val="92D050"/>
            </a:solidFill>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3145728" name="直接连接符 13"/>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2097156" name="Picture 4" descr="C:\Users\Administrator\Desktop\微信图片_20200730113918.png"/>
          <p:cNvPicPr>
            <a:picLocks noChangeAspect="1" noChangeArrowheads="1"/>
          </p:cNvPicPr>
          <p:nvPr/>
        </p:nvPicPr>
        <p:blipFill>
          <a:blip r:embed="rId3" cstate="print"/>
          <a:srcRect/>
          <a:stretch>
            <a:fillRect/>
          </a:stretch>
        </p:blipFill>
        <p:spPr bwMode="auto">
          <a:xfrm>
            <a:off x="-497840" y="-237105"/>
            <a:ext cx="1991360" cy="1292075"/>
          </a:xfrm>
          <a:prstGeom prst="rect">
            <a:avLst/>
          </a:prstGeom>
          <a:noFill/>
        </p:spPr>
      </p:pic>
      <p:sp>
        <p:nvSpPr>
          <p:cNvPr id="1048605" name="TextBox 22"/>
          <p:cNvSpPr txBox="1"/>
          <p:nvPr/>
        </p:nvSpPr>
        <p:spPr>
          <a:xfrm>
            <a:off x="5320953" y="1087150"/>
            <a:ext cx="5509895" cy="5231130"/>
          </a:xfrm>
          <a:prstGeom prst="rect">
            <a:avLst/>
          </a:prstGeom>
          <a:noFill/>
          <a:ln w="9525">
            <a:noFill/>
          </a:ln>
        </p:spPr>
        <p:txBody>
          <a:bodyPr wrap="square">
            <a:spAutoFit/>
          </a:bodyPr>
          <a:lstStyle/>
          <a:p>
            <a:r>
              <a:rPr lang="zh-CN" altLang="en-US" sz="2800" b="1" dirty="0">
                <a:solidFill>
                  <a:srgbClr val="FF0000"/>
                </a:solidFill>
              </a:rPr>
              <a:t>个人简介</a:t>
            </a:r>
            <a:r>
              <a:rPr lang="en-US" altLang="zh-CN" sz="2800" b="1" dirty="0" smtClean="0">
                <a:solidFill>
                  <a:srgbClr val="FF0000"/>
                </a:solidFill>
              </a:rPr>
              <a:t>:</a:t>
            </a:r>
            <a:endParaRPr lang="en-US" altLang="zh-CN" sz="2800" dirty="0" smtClean="0">
              <a:solidFill>
                <a:srgbClr val="000000"/>
              </a:solidFill>
            </a:endParaRPr>
          </a:p>
          <a:p>
            <a:endParaRPr lang="en-US" altLang="zh-CN" dirty="0">
              <a:solidFill>
                <a:srgbClr val="000000"/>
              </a:solidFill>
            </a:endParaRPr>
          </a:p>
          <a:p>
            <a:r>
              <a:rPr lang="zh-CN" altLang="en-US" b="1">
                <a:solidFill>
                  <a:srgbClr val="000000"/>
                </a:solidFill>
              </a:rPr>
              <a:t>毕业于英国诺丁汉大学</a:t>
            </a:r>
            <a:endParaRPr lang="en-US" altLang="zh-CN" b="1" smtClean="0">
              <a:solidFill>
                <a:srgbClr val="000000"/>
              </a:solidFill>
            </a:endParaRPr>
          </a:p>
          <a:p>
            <a:endParaRPr lang="zh-CN" altLang="en-US" b="1" smtClean="0">
              <a:solidFill>
                <a:srgbClr val="000000"/>
              </a:solidFill>
            </a:endParaRPr>
          </a:p>
          <a:p>
            <a:r>
              <a:rPr lang="zh-CN" altLang="en-US" b="1">
                <a:solidFill>
                  <a:srgbClr val="FF0000"/>
                </a:solidFill>
              </a:rPr>
              <a:t>健康中国行动推进委员会成员</a:t>
            </a:r>
            <a:endParaRPr lang="zh-CN" altLang="en-US" b="1">
              <a:solidFill>
                <a:srgbClr val="FF0000"/>
              </a:solidFill>
            </a:endParaRPr>
          </a:p>
          <a:p>
            <a:endParaRPr lang="zh-CN" altLang="en-US" b="1" smtClean="0">
              <a:solidFill>
                <a:srgbClr val="FF0000"/>
              </a:solidFill>
            </a:endParaRPr>
          </a:p>
          <a:p>
            <a:r>
              <a:rPr lang="zh-CN" altLang="en-US" b="1">
                <a:solidFill>
                  <a:srgbClr val="FF0000"/>
                </a:solidFill>
                <a:sym typeface="+mn-ea"/>
              </a:rPr>
              <a:t>中国卫生健康教育网公益宣教老师</a:t>
            </a:r>
            <a:endParaRPr lang="zh-CN" altLang="en-US" b="1">
              <a:solidFill>
                <a:srgbClr val="FF0000"/>
              </a:solidFill>
            </a:endParaRPr>
          </a:p>
          <a:p>
            <a:endParaRPr lang="en-US" altLang="zh-CN" b="1" smtClean="0">
              <a:solidFill>
                <a:srgbClr val="000000"/>
              </a:solidFill>
            </a:endParaRPr>
          </a:p>
          <a:p>
            <a:r>
              <a:rPr lang="zh-CN" altLang="en-US" b="1" smtClean="0">
                <a:solidFill>
                  <a:srgbClr val="000000"/>
                </a:solidFill>
              </a:rPr>
              <a:t>四川凉山彝族自治州公益支教老师</a:t>
            </a:r>
            <a:endParaRPr lang="zh-CN" altLang="en-US" b="1" smtClean="0">
              <a:solidFill>
                <a:srgbClr val="000000"/>
              </a:solidFill>
            </a:endParaRPr>
          </a:p>
          <a:p>
            <a:endParaRPr lang="zh-CN" altLang="en-US" b="1" smtClean="0">
              <a:solidFill>
                <a:srgbClr val="000000"/>
              </a:solidFill>
            </a:endParaRPr>
          </a:p>
          <a:p>
            <a:r>
              <a:rPr lang="zh-CN" altLang="en-US" b="1" smtClean="0">
                <a:solidFill>
                  <a:srgbClr val="000000"/>
                </a:solidFill>
              </a:rPr>
              <a:t>主持</a:t>
            </a:r>
            <a:r>
              <a:rPr lang="en-US" altLang="zh-CN" b="1" smtClean="0">
                <a:solidFill>
                  <a:srgbClr val="000000"/>
                </a:solidFill>
              </a:rPr>
              <a:t>2022“</a:t>
            </a:r>
            <a:r>
              <a:rPr lang="zh-CN" altLang="en-US" b="1" smtClean="0">
                <a:solidFill>
                  <a:srgbClr val="000000"/>
                </a:solidFill>
              </a:rPr>
              <a:t>妈祖与健康</a:t>
            </a:r>
            <a:r>
              <a:rPr lang="en-US" altLang="zh-CN" b="1" smtClean="0">
                <a:solidFill>
                  <a:srgbClr val="000000"/>
                </a:solidFill>
              </a:rPr>
              <a:t>”</a:t>
            </a:r>
            <a:r>
              <a:rPr lang="zh-CN" altLang="en-US" b="1" smtClean="0">
                <a:solidFill>
                  <a:srgbClr val="000000"/>
                </a:solidFill>
              </a:rPr>
              <a:t>海峡两岸医学主题研讨会</a:t>
            </a:r>
            <a:endParaRPr lang="zh-CN" altLang="en-US" b="1" smtClean="0">
              <a:solidFill>
                <a:srgbClr val="000000"/>
              </a:solidFill>
            </a:endParaRPr>
          </a:p>
          <a:p>
            <a:endParaRPr lang="zh-CN" altLang="en-US" b="1" smtClean="0">
              <a:solidFill>
                <a:srgbClr val="000000"/>
              </a:solidFill>
            </a:endParaRPr>
          </a:p>
          <a:p>
            <a:r>
              <a:rPr lang="zh-CN" altLang="en-US" b="1" smtClean="0">
                <a:solidFill>
                  <a:srgbClr val="000000"/>
                </a:solidFill>
              </a:rPr>
              <a:t>主持</a:t>
            </a:r>
            <a:r>
              <a:rPr lang="en-US" altLang="zh-CN" b="1" smtClean="0">
                <a:solidFill>
                  <a:srgbClr val="000000"/>
                </a:solidFill>
              </a:rPr>
              <a:t>“</a:t>
            </a:r>
            <a:r>
              <a:rPr lang="zh-CN" altLang="en-US" b="1" smtClean="0">
                <a:solidFill>
                  <a:srgbClr val="000000"/>
                </a:solidFill>
              </a:rPr>
              <a:t>两岸健康管理创新发展论坛</a:t>
            </a:r>
            <a:r>
              <a:rPr lang="en-US" altLang="zh-CN" b="1" smtClean="0">
                <a:solidFill>
                  <a:srgbClr val="000000"/>
                </a:solidFill>
              </a:rPr>
              <a:t>”</a:t>
            </a:r>
            <a:endParaRPr lang="en-US" altLang="zh-CN" b="1" smtClean="0">
              <a:solidFill>
                <a:srgbClr val="000000"/>
              </a:solidFill>
            </a:endParaRPr>
          </a:p>
          <a:p>
            <a:endParaRPr lang="zh-CN" altLang="en-US" b="1" smtClean="0">
              <a:solidFill>
                <a:srgbClr val="000000"/>
              </a:solidFill>
            </a:endParaRPr>
          </a:p>
          <a:p>
            <a:r>
              <a:rPr lang="zh-CN" altLang="en-US" b="1" smtClean="0">
                <a:solidFill>
                  <a:srgbClr val="000000"/>
                </a:solidFill>
              </a:rPr>
              <a:t>主持第四届</a:t>
            </a:r>
            <a:r>
              <a:rPr lang="en-US" altLang="zh-CN" b="1" smtClean="0">
                <a:solidFill>
                  <a:srgbClr val="000000"/>
                </a:solidFill>
              </a:rPr>
              <a:t>“</a:t>
            </a:r>
            <a:r>
              <a:rPr lang="zh-CN" altLang="en-US" b="1" smtClean="0">
                <a:solidFill>
                  <a:srgbClr val="000000"/>
                </a:solidFill>
              </a:rPr>
              <a:t>一带一路</a:t>
            </a:r>
            <a:r>
              <a:rPr lang="en-US" altLang="zh-CN" b="1" smtClean="0">
                <a:solidFill>
                  <a:srgbClr val="000000"/>
                </a:solidFill>
              </a:rPr>
              <a:t>”</a:t>
            </a:r>
            <a:r>
              <a:rPr lang="zh-CN" altLang="en-US" b="1" smtClean="0">
                <a:solidFill>
                  <a:srgbClr val="000000"/>
                </a:solidFill>
              </a:rPr>
              <a:t>全球健康国际研讨会暨丝绸之路大学联盟</a:t>
            </a:r>
            <a:r>
              <a:rPr lang="en-US" altLang="zh-CN" b="1" smtClean="0">
                <a:solidFill>
                  <a:srgbClr val="000000"/>
                </a:solidFill>
              </a:rPr>
              <a:t>2022</a:t>
            </a:r>
            <a:r>
              <a:rPr lang="zh-CN" altLang="en-US" b="1" smtClean="0">
                <a:solidFill>
                  <a:srgbClr val="000000"/>
                </a:solidFill>
              </a:rPr>
              <a:t>健康论坛</a:t>
            </a:r>
            <a:endParaRPr lang="zh-CN" altLang="en-US" b="1" smtClean="0">
              <a:solidFill>
                <a:srgbClr val="000000"/>
              </a:solidFill>
            </a:endParaRPr>
          </a:p>
          <a:p>
            <a:endParaRPr lang="en-US" altLang="zh-CN" b="1" smtClean="0">
              <a:solidFill>
                <a:srgbClr val="000000"/>
              </a:solidFill>
            </a:endParaRPr>
          </a:p>
          <a:p>
            <a:endParaRPr lang="zh-CN" altLang="en-US" b="1">
              <a:solidFill>
                <a:srgbClr val="FF0000"/>
              </a:solidFill>
            </a:endParaRPr>
          </a:p>
        </p:txBody>
      </p:sp>
      <p:sp>
        <p:nvSpPr>
          <p:cNvPr id="1048606" name="TextBox 10"/>
          <p:cNvSpPr txBox="1"/>
          <p:nvPr/>
        </p:nvSpPr>
        <p:spPr>
          <a:xfrm>
            <a:off x="1611630" y="5490498"/>
            <a:ext cx="2000250" cy="624839"/>
          </a:xfrm>
          <a:prstGeom prst="rect">
            <a:avLst/>
          </a:prstGeom>
          <a:noFill/>
          <a:ln w="9525">
            <a:noFill/>
          </a:ln>
        </p:spPr>
        <p:txBody>
          <a:bodyPr>
            <a:spAutoFit/>
          </a:bodyPr>
          <a:lstStyle/>
          <a:p>
            <a:endParaRPr lang="zh-CN" altLang="en-US" sz="3200" b="1" dirty="0">
              <a:solidFill>
                <a:srgbClr val="FF0000"/>
              </a:solidFill>
              <a:latin typeface="Arial" panose="020B0604020202020204" pitchFamily="34" charset="0"/>
            </a:endParaRPr>
          </a:p>
        </p:txBody>
      </p:sp>
      <p:pic>
        <p:nvPicPr>
          <p:cNvPr id="2" name="图片 1"/>
          <p:cNvPicPr>
            <a:picLocks noChangeAspect="1"/>
          </p:cNvPicPr>
          <p:nvPr/>
        </p:nvPicPr>
        <p:blipFill>
          <a:blip r:embed="rId4" cstate="print"/>
          <a:stretch>
            <a:fillRect/>
          </a:stretch>
        </p:blipFill>
        <p:spPr>
          <a:xfrm>
            <a:off x="923290" y="1035685"/>
            <a:ext cx="3732530" cy="5603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8"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48"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sp>
        <p:nvSpPr>
          <p:cNvPr id="1048668" name="日期占位符 18"/>
          <p:cNvSpPr>
            <a:spLocks noGrp="1"/>
          </p:cNvSpPr>
          <p:nvPr>
            <p:ph type="dt" sz="half" idx="10"/>
          </p:nvPr>
        </p:nvSpPr>
        <p:spPr/>
        <p:txBody>
          <a:bodyPr/>
          <a:lstStyle/>
          <a:p>
            <a:fld id="{36FAA765-A0E2-47A1-91C3-661D103A01D0}" type="datetime1">
              <a:rPr lang="zh-CN" altLang="en-US" smtClean="0"/>
            </a:fld>
            <a:endParaRPr lang="en-US"/>
          </a:p>
        </p:txBody>
      </p:sp>
      <p:cxnSp>
        <p:nvCxnSpPr>
          <p:cNvPr id="3145749"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grpSp>
        <p:nvGrpSpPr>
          <p:cNvPr id="122" name="组合 27"/>
          <p:cNvGrpSpPr/>
          <p:nvPr/>
        </p:nvGrpSpPr>
        <p:grpSpPr>
          <a:xfrm>
            <a:off x="364993" y="1208749"/>
            <a:ext cx="570380" cy="313765"/>
            <a:chOff x="375153" y="649941"/>
            <a:chExt cx="570380" cy="313765"/>
          </a:xfrm>
          <a:solidFill>
            <a:srgbClr val="033182"/>
          </a:solidFill>
        </p:grpSpPr>
        <p:sp>
          <p:nvSpPr>
            <p:cNvPr id="1048669" name="箭头: V 形 1"/>
            <p:cNvSpPr/>
            <p:nvPr/>
          </p:nvSpPr>
          <p:spPr>
            <a:xfrm>
              <a:off x="375153" y="649941"/>
              <a:ext cx="313765" cy="313765"/>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3182"/>
                </a:solidFill>
                <a:cs typeface="+mn-ea"/>
                <a:sym typeface="+mn-lt"/>
              </a:endParaRPr>
            </a:p>
          </p:txBody>
        </p:sp>
        <p:sp>
          <p:nvSpPr>
            <p:cNvPr id="1048670" name="箭头: V 形 42"/>
            <p:cNvSpPr/>
            <p:nvPr/>
          </p:nvSpPr>
          <p:spPr>
            <a:xfrm>
              <a:off x="631768" y="649941"/>
              <a:ext cx="313765" cy="31376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grpSp>
      <p:sp>
        <p:nvSpPr>
          <p:cNvPr id="1048671" name="矩形 10"/>
          <p:cNvSpPr/>
          <p:nvPr/>
        </p:nvSpPr>
        <p:spPr>
          <a:xfrm>
            <a:off x="875665" y="1151374"/>
            <a:ext cx="1821180" cy="497839"/>
          </a:xfrm>
          <a:prstGeom prst="rect">
            <a:avLst/>
          </a:prstGeom>
        </p:spPr>
        <p:txBody>
          <a:bodyPr wrap="none">
            <a:spAutoFit/>
          </a:bodyPr>
          <a:lstStyle/>
          <a:p>
            <a:pPr algn="ctr">
              <a:spcBef>
                <a:spcPct val="50000"/>
              </a:spcBef>
              <a:buClr>
                <a:schemeClr val="tx1"/>
              </a:buClr>
            </a:pPr>
            <a:r>
              <a:rPr lang="en-US" altLang="zh-CN" sz="2400" b="1" dirty="0">
                <a:solidFill>
                  <a:srgbClr val="FF0000"/>
                </a:solidFill>
                <a:latin typeface="Times New Roman" panose="02020603050405020304" pitchFamily="18" charset="0"/>
                <a:ea typeface="黑体" panose="02010609060101010101" pitchFamily="49" charset="-122"/>
              </a:rPr>
              <a:t>4</a:t>
            </a:r>
            <a:r>
              <a:rPr lang="zh-CN" altLang="en-US" sz="2400" b="1" dirty="0">
                <a:solidFill>
                  <a:srgbClr val="FF0000"/>
                </a:solidFill>
                <a:latin typeface="Times New Roman" panose="02020603050405020304" pitchFamily="18" charset="0"/>
                <a:ea typeface="黑体" panose="02010609060101010101" pitchFamily="49" charset="-122"/>
              </a:rPr>
              <a:t>、</a:t>
            </a:r>
            <a:r>
              <a:rPr lang="zh-CN" altLang="zh-CN" sz="2400" b="1" dirty="0">
                <a:solidFill>
                  <a:srgbClr val="FF0000"/>
                </a:solidFill>
                <a:latin typeface="Times New Roman" panose="02020603050405020304" pitchFamily="18" charset="0"/>
                <a:ea typeface="黑体" panose="02010609060101010101" pitchFamily="49" charset="-122"/>
              </a:rPr>
              <a:t>判断呼吸</a:t>
            </a:r>
            <a:endParaRPr lang="zh-CN" altLang="zh-CN" sz="2400" b="1" dirty="0">
              <a:solidFill>
                <a:srgbClr val="FF0000"/>
              </a:solidFill>
              <a:latin typeface="Times New Roman" panose="02020603050405020304" pitchFamily="18" charset="0"/>
              <a:ea typeface="黑体" panose="02010609060101010101" pitchFamily="49" charset="-122"/>
            </a:endParaRPr>
          </a:p>
        </p:txBody>
      </p:sp>
      <p:pic>
        <p:nvPicPr>
          <p:cNvPr id="2097199" name="Picture 3" descr="6-51"/>
          <p:cNvPicPr>
            <a:picLocks noRot="1" noChangeAspect="1" noChangeArrowheads="1"/>
          </p:cNvPicPr>
          <p:nvPr/>
        </p:nvPicPr>
        <p:blipFill>
          <a:blip r:embed="rId2" cstate="print"/>
          <a:srcRect/>
          <a:stretch>
            <a:fillRect/>
          </a:stretch>
        </p:blipFill>
        <p:spPr bwMode="auto">
          <a:xfrm>
            <a:off x="2741295" y="2767330"/>
            <a:ext cx="5634990" cy="3543300"/>
          </a:xfrm>
          <a:prstGeom prst="rect">
            <a:avLst/>
          </a:prstGeom>
          <a:noFill/>
          <a:ln w="9525">
            <a:noFill/>
            <a:miter lim="800000"/>
            <a:headEnd/>
            <a:tailEnd/>
          </a:ln>
        </p:spPr>
      </p:pic>
      <p:sp>
        <p:nvSpPr>
          <p:cNvPr id="1048672" name="TextBox 16"/>
          <p:cNvSpPr txBox="1"/>
          <p:nvPr/>
        </p:nvSpPr>
        <p:spPr>
          <a:xfrm>
            <a:off x="1322705" y="1755775"/>
            <a:ext cx="8262620" cy="1031239"/>
          </a:xfrm>
          <a:prstGeom prst="rect">
            <a:avLst/>
          </a:prstGeom>
          <a:noFill/>
        </p:spPr>
        <p:txBody>
          <a:bodyPr wrap="square" rtlCol="0">
            <a:spAutoFit/>
            <a:scene3d>
              <a:camera prst="orthographicFront"/>
              <a:lightRig rig="threePt" dir="t"/>
            </a:scene3d>
          </a:bodyPr>
          <a:lstStyle/>
          <a:p>
            <a:r>
              <a:rPr lang="zh-CN" altLang="en-US" sz="2800" b="1" dirty="0">
                <a:solidFill>
                  <a:schemeClr val="accent1"/>
                </a:solidFill>
                <a:effectLst>
                  <a:outerShdw blurRad="38100" dist="25400" dir="5400000" algn="ctr" rotWithShape="0">
                    <a:srgbClr val="6E747A">
                      <a:alpha val="43000"/>
                    </a:srgbClr>
                  </a:outerShdw>
                </a:effectLst>
              </a:rPr>
              <a:t>用耳垂紧贴患者的鼻翼感受有无微弱的呼吸，眼睛斜视患者的胸腔有无微弱起伏</a:t>
            </a:r>
            <a:endParaRPr lang="zh-CN" altLang="en-US" sz="2800" b="1" dirty="0">
              <a:solidFill>
                <a:schemeClr val="accent1"/>
              </a:solidFill>
              <a:effectLst>
                <a:outerShdw blurRad="38100" dist="25400" dir="5400000" algn="ctr" rotWithShape="0">
                  <a:srgbClr val="6E747A">
                    <a:alpha val="43000"/>
                  </a:srgbClr>
                </a:outerShdw>
              </a:effectLst>
            </a:endParaRPr>
          </a:p>
        </p:txBody>
      </p:sp>
      <p:pic>
        <p:nvPicPr>
          <p:cNvPr id="2097200"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673" name="矩形 15"/>
          <p:cNvSpPr/>
          <p:nvPr/>
        </p:nvSpPr>
        <p:spPr>
          <a:xfrm>
            <a:off x="1250928" y="210678"/>
            <a:ext cx="4512774" cy="523220"/>
          </a:xfrm>
          <a:prstGeom prst="rect">
            <a:avLst/>
          </a:prstGeom>
        </p:spPr>
        <p:txBody>
          <a:bodyPr wrap="none">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52"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sp>
        <p:nvSpPr>
          <p:cNvPr id="1048683" name="日期占位符 18"/>
          <p:cNvSpPr>
            <a:spLocks noGrp="1"/>
          </p:cNvSpPr>
          <p:nvPr>
            <p:ph type="dt" sz="half" idx="10"/>
          </p:nvPr>
        </p:nvSpPr>
        <p:spPr/>
        <p:txBody>
          <a:bodyPr/>
          <a:lstStyle/>
          <a:p>
            <a:fld id="{36FAA765-A0E2-47A1-91C3-661D103A01D0}" type="datetime1">
              <a:rPr lang="zh-CN" altLang="en-US" smtClean="0"/>
            </a:fld>
            <a:endParaRPr lang="en-US"/>
          </a:p>
        </p:txBody>
      </p:sp>
      <p:cxnSp>
        <p:nvCxnSpPr>
          <p:cNvPr id="3145753"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205" name="图片 10245"/>
          <p:cNvPicPr/>
          <p:nvPr/>
        </p:nvPicPr>
        <p:blipFill>
          <a:blip r:embed="rId1" cstate="print"/>
          <a:srcRect/>
          <a:stretch>
            <a:fillRect/>
          </a:stretch>
        </p:blipFill>
        <p:spPr>
          <a:xfrm>
            <a:off x="6276657" y="1828800"/>
            <a:ext cx="4929823" cy="4165599"/>
          </a:xfrm>
          <a:prstGeom prst="rect">
            <a:avLst/>
          </a:prstGeom>
          <a:noFill/>
          <a:ln>
            <a:noFill/>
          </a:ln>
        </p:spPr>
      </p:pic>
      <p:sp>
        <p:nvSpPr>
          <p:cNvPr id="1048684" name="文本框 10244"/>
          <p:cNvSpPr txBox="1"/>
          <p:nvPr/>
        </p:nvSpPr>
        <p:spPr>
          <a:xfrm>
            <a:off x="711201" y="1972627"/>
            <a:ext cx="5354320" cy="4648200"/>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itchFamily="2" charset="-122"/>
              </a:defRPr>
            </a:lvl5pPr>
          </a:lstStyle>
          <a:p>
            <a:pPr eaLnBrk="0" hangingPunct="0">
              <a:spcBef>
                <a:spcPct val="20000"/>
              </a:spcBef>
              <a:buClr>
                <a:schemeClr val="tx1"/>
              </a:buClr>
            </a:pPr>
            <a:r>
              <a:rPr lang="zh-CN" altLang="en-US" sz="2400" dirty="0"/>
              <a:t>注意事项：</a:t>
            </a:r>
            <a:endParaRPr lang="zh-CN" altLang="en-US" sz="2400" dirty="0"/>
          </a:p>
          <a:p>
            <a:pPr eaLnBrk="0" hangingPunct="0">
              <a:spcBef>
                <a:spcPct val="20000"/>
              </a:spcBef>
              <a:buClr>
                <a:schemeClr val="tx1"/>
              </a:buClr>
            </a:pPr>
            <a:r>
              <a:rPr lang="zh-CN" altLang="en-US" sz="2400" dirty="0"/>
              <a:t>跪至右侧   肘部伸直</a:t>
            </a:r>
            <a:endParaRPr lang="zh-CN" altLang="en-US" sz="2400" dirty="0"/>
          </a:p>
          <a:p>
            <a:pPr eaLnBrk="0" hangingPunct="0">
              <a:spcBef>
                <a:spcPct val="20000"/>
              </a:spcBef>
              <a:buClr>
                <a:schemeClr val="tx1"/>
              </a:buClr>
            </a:pPr>
            <a:r>
              <a:rPr lang="zh-CN" altLang="en-US" sz="2400" dirty="0">
                <a:solidFill>
                  <a:schemeClr val="tx1"/>
                </a:solidFill>
                <a:latin typeface="微软雅黑" panose="020B0503020204020204" charset="-122"/>
                <a:ea typeface="微软雅黑" panose="020B0503020204020204" charset="-122"/>
              </a:rPr>
              <a:t>用左手掌跟紧贴病人的胸部，两手重叠，左手五指翘起，双臂深直，用上身力量用力按压</a:t>
            </a:r>
            <a:r>
              <a:rPr lang="zh-CN" altLang="en-US" sz="2400" dirty="0">
                <a:solidFill>
                  <a:srgbClr val="FF0000"/>
                </a:solidFill>
                <a:latin typeface="微软雅黑" panose="020B0503020204020204" charset="-122"/>
                <a:ea typeface="微软雅黑" panose="020B0503020204020204" charset="-122"/>
              </a:rPr>
              <a:t>（按压频率</a:t>
            </a:r>
            <a:r>
              <a:rPr lang="en-US" altLang="zh-CN" sz="2400" dirty="0">
                <a:solidFill>
                  <a:srgbClr val="FF0000"/>
                </a:solidFill>
                <a:latin typeface="微软雅黑" panose="020B0503020204020204" charset="-122"/>
                <a:ea typeface="微软雅黑" panose="020B0503020204020204" charset="-122"/>
              </a:rPr>
              <a:t>100</a:t>
            </a:r>
            <a:r>
              <a:rPr lang="zh-CN" altLang="en-US" sz="2400" dirty="0">
                <a:solidFill>
                  <a:srgbClr val="FF0000"/>
                </a:solidFill>
                <a:latin typeface="微软雅黑" panose="020B0503020204020204" charset="-122"/>
                <a:ea typeface="微软雅黑" panose="020B0503020204020204" charset="-122"/>
              </a:rPr>
              <a:t>次</a:t>
            </a:r>
            <a:r>
              <a:rPr lang="en-US" altLang="zh-CN" sz="2400" dirty="0">
                <a:solidFill>
                  <a:srgbClr val="FF0000"/>
                </a:solidFill>
                <a:latin typeface="微软雅黑" panose="020B0503020204020204" charset="-122"/>
                <a:ea typeface="微软雅黑" panose="020B0503020204020204" charset="-122"/>
              </a:rPr>
              <a:t>—120</a:t>
            </a:r>
            <a:r>
              <a:rPr lang="zh-CN" altLang="en-US" sz="2400" dirty="0">
                <a:solidFill>
                  <a:srgbClr val="FF0000"/>
                </a:solidFill>
                <a:latin typeface="微软雅黑" panose="020B0503020204020204" charset="-122"/>
                <a:ea typeface="微软雅黑" panose="020B0503020204020204" charset="-122"/>
              </a:rPr>
              <a:t>次</a:t>
            </a: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分，</a:t>
            </a:r>
            <a:r>
              <a:rPr lang="zh-CN" altLang="en-US" sz="2400" dirty="0"/>
              <a:t>按压深度</a:t>
            </a:r>
            <a:r>
              <a:rPr lang="en-US" altLang="zh-CN" sz="2400" dirty="0"/>
              <a:t>:</a:t>
            </a:r>
            <a:endParaRPr lang="zh-CN" altLang="en-US" sz="2400" dirty="0"/>
          </a:p>
          <a:p>
            <a:pPr eaLnBrk="0" hangingPunct="0">
              <a:spcBef>
                <a:spcPct val="20000"/>
              </a:spcBef>
              <a:buClr>
                <a:schemeClr val="tx1"/>
              </a:buClr>
            </a:pPr>
            <a:r>
              <a:rPr lang="zh-CN" altLang="en-US" sz="2400" b="1" dirty="0">
                <a:solidFill>
                  <a:srgbClr val="BE2502"/>
                </a:solidFill>
              </a:rPr>
              <a:t>成人（</a:t>
            </a:r>
            <a:r>
              <a:rPr lang="en-US" altLang="zh-CN" sz="2400" b="1" dirty="0">
                <a:solidFill>
                  <a:srgbClr val="BE2502"/>
                </a:solidFill>
              </a:rPr>
              <a:t>4~5cm</a:t>
            </a:r>
            <a:r>
              <a:rPr lang="zh-CN" altLang="en-US" sz="2400" b="1" dirty="0">
                <a:solidFill>
                  <a:srgbClr val="BE2502"/>
                </a:solidFill>
              </a:rPr>
              <a:t>）</a:t>
            </a:r>
            <a:endParaRPr lang="en-US" altLang="zh-CN" sz="2400" b="1" dirty="0">
              <a:solidFill>
                <a:srgbClr val="BE2502"/>
              </a:solidFill>
            </a:endParaRPr>
          </a:p>
          <a:p>
            <a:pPr eaLnBrk="0" hangingPunct="0">
              <a:spcBef>
                <a:spcPct val="20000"/>
              </a:spcBef>
              <a:buClr>
                <a:schemeClr val="tx1"/>
              </a:buClr>
            </a:pPr>
            <a:r>
              <a:rPr lang="zh-CN" altLang="en-US" sz="2400" b="1" dirty="0">
                <a:solidFill>
                  <a:srgbClr val="BE2502"/>
                </a:solidFill>
              </a:rPr>
              <a:t>儿童（</a:t>
            </a:r>
            <a:r>
              <a:rPr lang="en-US" altLang="zh-CN" sz="2400" b="1" dirty="0">
                <a:solidFill>
                  <a:srgbClr val="BE2502"/>
                </a:solidFill>
              </a:rPr>
              <a:t>2~3cm</a:t>
            </a:r>
            <a:r>
              <a:rPr lang="zh-CN" altLang="en-US" sz="2400" b="1" dirty="0">
                <a:solidFill>
                  <a:srgbClr val="BE2502"/>
                </a:solidFill>
              </a:rPr>
              <a:t>）</a:t>
            </a:r>
            <a:endParaRPr lang="en-US" altLang="zh-CN" sz="2400" b="1" dirty="0">
              <a:solidFill>
                <a:srgbClr val="BE2502"/>
              </a:solidFill>
            </a:endParaRPr>
          </a:p>
          <a:p>
            <a:pPr eaLnBrk="0" hangingPunct="0">
              <a:spcBef>
                <a:spcPct val="20000"/>
              </a:spcBef>
              <a:buClr>
                <a:schemeClr val="tx1"/>
              </a:buClr>
            </a:pPr>
            <a:r>
              <a:rPr lang="zh-CN" altLang="en-US" sz="2400" b="1" dirty="0">
                <a:solidFill>
                  <a:srgbClr val="BE2502"/>
                </a:solidFill>
              </a:rPr>
              <a:t>婴儿（不能超过</a:t>
            </a:r>
            <a:r>
              <a:rPr lang="en-US" altLang="zh-CN" sz="2400" b="1" dirty="0">
                <a:solidFill>
                  <a:srgbClr val="BE2502"/>
                </a:solidFill>
              </a:rPr>
              <a:t>1cm</a:t>
            </a:r>
            <a:r>
              <a:rPr lang="zh-CN" altLang="en-US" sz="2400" b="1" dirty="0">
                <a:solidFill>
                  <a:srgbClr val="BE2502"/>
                </a:solidFill>
              </a:rPr>
              <a:t>）</a:t>
            </a:r>
            <a:endParaRPr lang="zh-CN" altLang="en-US" sz="2400" b="1" dirty="0">
              <a:solidFill>
                <a:srgbClr val="BE2502"/>
              </a:solidFill>
            </a:endParaRPr>
          </a:p>
          <a:p>
            <a:pPr lvl="0">
              <a:lnSpc>
                <a:spcPct val="130000"/>
              </a:lnSpc>
            </a:pPr>
            <a:endParaRPr lang="en-US" altLang="zh-CN" sz="2400" dirty="0">
              <a:solidFill>
                <a:srgbClr val="FF0000"/>
              </a:solidFill>
              <a:latin typeface="微软雅黑" panose="020B0503020204020204" charset="-122"/>
              <a:ea typeface="微软雅黑" panose="020B0503020204020204" charset="-122"/>
            </a:endParaRPr>
          </a:p>
        </p:txBody>
      </p:sp>
      <p:grpSp>
        <p:nvGrpSpPr>
          <p:cNvPr id="127" name="组合 27"/>
          <p:cNvGrpSpPr/>
          <p:nvPr/>
        </p:nvGrpSpPr>
        <p:grpSpPr>
          <a:xfrm>
            <a:off x="364993" y="1208749"/>
            <a:ext cx="570380" cy="313765"/>
            <a:chOff x="375153" y="649941"/>
            <a:chExt cx="570380" cy="313765"/>
          </a:xfrm>
          <a:solidFill>
            <a:srgbClr val="033182"/>
          </a:solidFill>
        </p:grpSpPr>
        <p:sp>
          <p:nvSpPr>
            <p:cNvPr id="1048685" name="箭头: V 形 1"/>
            <p:cNvSpPr/>
            <p:nvPr/>
          </p:nvSpPr>
          <p:spPr>
            <a:xfrm>
              <a:off x="375153" y="649941"/>
              <a:ext cx="313765" cy="313765"/>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3182"/>
                </a:solidFill>
                <a:cs typeface="+mn-ea"/>
                <a:sym typeface="+mn-lt"/>
              </a:endParaRPr>
            </a:p>
          </p:txBody>
        </p:sp>
        <p:sp>
          <p:nvSpPr>
            <p:cNvPr id="1048686" name="箭头: V 形 42"/>
            <p:cNvSpPr/>
            <p:nvPr/>
          </p:nvSpPr>
          <p:spPr>
            <a:xfrm>
              <a:off x="631768" y="649941"/>
              <a:ext cx="313765" cy="31376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grpSp>
      <p:sp>
        <p:nvSpPr>
          <p:cNvPr id="1048687" name="TextBox 25"/>
          <p:cNvSpPr txBox="1"/>
          <p:nvPr/>
        </p:nvSpPr>
        <p:spPr>
          <a:xfrm>
            <a:off x="1198880" y="1076960"/>
            <a:ext cx="3586480" cy="561339"/>
          </a:xfrm>
          <a:prstGeom prst="rect">
            <a:avLst/>
          </a:prstGeom>
          <a:noFill/>
        </p:spPr>
        <p:txBody>
          <a:bodyPr wrap="square" rtlCol="0">
            <a:spAutoFit/>
          </a:bodyPr>
          <a:lstStyle/>
          <a:p>
            <a:r>
              <a:rPr lang="zh-CN" altLang="en-US" sz="2800" b="1" dirty="0">
                <a:solidFill>
                  <a:srgbClr val="FF0000"/>
                </a:solidFill>
              </a:rPr>
              <a:t>胸外按压</a:t>
            </a:r>
            <a:endParaRPr lang="zh-CN" altLang="en-US" sz="2800" b="1" dirty="0">
              <a:solidFill>
                <a:srgbClr val="FF0000"/>
              </a:solidFill>
            </a:endParaRPr>
          </a:p>
        </p:txBody>
      </p:sp>
      <p:sp>
        <p:nvSpPr>
          <p:cNvPr id="1048688" name="Text Box 6"/>
          <p:cNvSpPr txBox="1">
            <a:spLocks noChangeArrowheads="1"/>
          </p:cNvSpPr>
          <p:nvPr/>
        </p:nvSpPr>
        <p:spPr bwMode="auto">
          <a:xfrm>
            <a:off x="3330258" y="5972810"/>
            <a:ext cx="6006782" cy="561339"/>
          </a:xfrm>
          <a:prstGeom prst="rect">
            <a:avLst/>
          </a:prstGeom>
          <a:noFill/>
          <a:ln w="9525">
            <a:noFill/>
            <a:miter lim="800000"/>
          </a:ln>
        </p:spPr>
        <p:txBody>
          <a:bodyPr wrap="square">
            <a:spAutoFit/>
          </a:bodyPr>
          <a:lstStyle/>
          <a:p>
            <a:pPr algn="ctr">
              <a:spcBef>
                <a:spcPct val="50000"/>
              </a:spcBef>
              <a:buClr>
                <a:schemeClr val="tx1"/>
              </a:buClr>
            </a:pPr>
            <a:r>
              <a:rPr lang="zh-CN" altLang="en-US" sz="2800" b="1" dirty="0"/>
              <a:t>抢救者膝关节与被救者处在同一平面</a:t>
            </a:r>
            <a:endParaRPr lang="zh-CN" altLang="en-US" sz="2800" b="1" dirty="0"/>
          </a:p>
        </p:txBody>
      </p:sp>
      <p:pic>
        <p:nvPicPr>
          <p:cNvPr id="2097206" name="Picture 4" descr="C:\Users\Administrator\Desktop\微信图片_20200730113918.png"/>
          <p:cNvPicPr>
            <a:picLocks noChangeAspect="1" noChangeArrowheads="1"/>
          </p:cNvPicPr>
          <p:nvPr/>
        </p:nvPicPr>
        <p:blipFill>
          <a:blip r:embed="rId2" cstate="print"/>
          <a:srcRect/>
          <a:stretch>
            <a:fillRect/>
          </a:stretch>
        </p:blipFill>
        <p:spPr bwMode="auto">
          <a:xfrm>
            <a:off x="-396875" y="-242820"/>
            <a:ext cx="1991360" cy="1292075"/>
          </a:xfrm>
          <a:prstGeom prst="rect">
            <a:avLst/>
          </a:prstGeom>
          <a:noFill/>
        </p:spPr>
      </p:pic>
      <p:sp>
        <p:nvSpPr>
          <p:cNvPr id="1048689" name="矩形 21"/>
          <p:cNvSpPr/>
          <p:nvPr/>
        </p:nvSpPr>
        <p:spPr>
          <a:xfrm>
            <a:off x="1046533" y="253708"/>
            <a:ext cx="4512774" cy="954107"/>
          </a:xfrm>
          <a:prstGeom prst="rect">
            <a:avLst/>
          </a:prstGeom>
        </p:spPr>
        <p:txBody>
          <a:bodyPr wrap="none">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54"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55"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208" name="图片 1"/>
          <p:cNvPicPr>
            <a:picLocks noChangeAspect="1" noChangeArrowheads="1"/>
          </p:cNvPicPr>
          <p:nvPr/>
        </p:nvPicPr>
        <p:blipFill>
          <a:blip r:embed="rId2" cstate="print"/>
          <a:srcRect/>
          <a:stretch>
            <a:fillRect/>
          </a:stretch>
        </p:blipFill>
        <p:spPr bwMode="auto">
          <a:xfrm>
            <a:off x="5440680" y="2178050"/>
            <a:ext cx="4792345" cy="3648710"/>
          </a:xfrm>
          <a:prstGeom prst="rect">
            <a:avLst/>
          </a:prstGeom>
          <a:noFill/>
          <a:ln w="9525">
            <a:noFill/>
            <a:miter lim="800000"/>
            <a:headEnd/>
            <a:tailEnd/>
          </a:ln>
        </p:spPr>
      </p:pic>
      <p:sp>
        <p:nvSpPr>
          <p:cNvPr id="1048690" name="矩形 20"/>
          <p:cNvSpPr/>
          <p:nvPr/>
        </p:nvSpPr>
        <p:spPr>
          <a:xfrm>
            <a:off x="478155" y="2794834"/>
            <a:ext cx="5110480" cy="2834640"/>
          </a:xfrm>
          <a:prstGeom prst="rect">
            <a:avLst/>
          </a:prstGeom>
        </p:spPr>
        <p:txBody>
          <a:bodyPr wrap="square">
            <a:spAutoFit/>
          </a:bodyPr>
          <a:lstStyle/>
          <a:p>
            <a:pPr>
              <a:lnSpc>
                <a:spcPct val="150000"/>
              </a:lnSpc>
              <a:buSzPct val="65000"/>
              <a:buFont typeface="Wingdings" panose="05000000000000000000" pitchFamily="2" charset="2"/>
              <a:buChar char="•"/>
            </a:pPr>
            <a:r>
              <a:rPr lang="en-US" altLang="en-US" noProof="1"/>
              <a:t>开放气道、张口、捏鼻</a:t>
            </a:r>
            <a:endParaRPr lang="en-US" altLang="en-US" noProof="1"/>
          </a:p>
          <a:p>
            <a:pPr>
              <a:lnSpc>
                <a:spcPct val="150000"/>
              </a:lnSpc>
              <a:buSzPct val="65000"/>
              <a:buFont typeface="Wingdings" panose="05000000000000000000" pitchFamily="2" charset="2"/>
              <a:buChar char="•"/>
            </a:pPr>
            <a:r>
              <a:rPr lang="en-US" altLang="en-US" noProof="1"/>
              <a:t>吹气方法：</a:t>
            </a:r>
            <a:r>
              <a:rPr lang="en-US" altLang="en-US" noProof="1">
                <a:effectLst>
                  <a:outerShdw blurRad="38100" dist="38100" dir="2700000">
                    <a:srgbClr val="C0C0C0"/>
                  </a:outerShdw>
                </a:effectLst>
              </a:rPr>
              <a:t>深吸气</a:t>
            </a:r>
            <a:r>
              <a:rPr lang="en-US" altLang="en-US" noProof="1"/>
              <a:t>、口包口，密闭缓慢吹气</a:t>
            </a:r>
            <a:endParaRPr lang="en-US" altLang="en-US" noProof="1"/>
          </a:p>
          <a:p>
            <a:pPr>
              <a:lnSpc>
                <a:spcPct val="150000"/>
              </a:lnSpc>
              <a:buSzPct val="65000"/>
              <a:buFont typeface="Wingdings" panose="05000000000000000000" pitchFamily="2" charset="2"/>
              <a:buChar char="•"/>
            </a:pPr>
            <a:r>
              <a:rPr lang="en-US" altLang="en-US" noProof="1"/>
              <a:t>吹气时间： </a:t>
            </a:r>
            <a:r>
              <a:rPr lang="en-US" altLang="zh-CN" noProof="1"/>
              <a:t>2</a:t>
            </a:r>
            <a:r>
              <a:rPr lang="en-US" altLang="en-US" noProof="1"/>
              <a:t>秒（吹</a:t>
            </a:r>
            <a:r>
              <a:rPr lang="en-US" altLang="zh-CN" noProof="1"/>
              <a:t>1</a:t>
            </a:r>
            <a:r>
              <a:rPr lang="en-US" altLang="en-US" noProof="1"/>
              <a:t>秒，间隔</a:t>
            </a:r>
            <a:r>
              <a:rPr lang="en-US" altLang="zh-CN" noProof="1"/>
              <a:t>1</a:t>
            </a:r>
            <a:r>
              <a:rPr lang="en-US" altLang="en-US" noProof="1"/>
              <a:t>秒）</a:t>
            </a:r>
            <a:endParaRPr lang="en-US" altLang="en-US" noProof="1"/>
          </a:p>
          <a:p>
            <a:pPr>
              <a:lnSpc>
                <a:spcPct val="150000"/>
              </a:lnSpc>
              <a:buSzPct val="65000"/>
              <a:buFont typeface="Wingdings" panose="05000000000000000000" pitchFamily="2" charset="2"/>
              <a:buChar char="•"/>
            </a:pPr>
            <a:r>
              <a:rPr lang="en-US" altLang="en-US" noProof="1"/>
              <a:t>吹入气量：</a:t>
            </a:r>
            <a:r>
              <a:rPr lang="en-US" altLang="zh-CN" noProof="1"/>
              <a:t>700~1100ml</a:t>
            </a:r>
            <a:endParaRPr lang="en-US" altLang="zh-CN" noProof="1"/>
          </a:p>
          <a:p>
            <a:pPr>
              <a:lnSpc>
                <a:spcPct val="150000"/>
              </a:lnSpc>
              <a:buSzPct val="65000"/>
              <a:buFont typeface="Wingdings" panose="05000000000000000000" pitchFamily="2" charset="2"/>
              <a:buChar char="•"/>
            </a:pPr>
            <a:r>
              <a:rPr lang="en-US" altLang="en-US" noProof="1"/>
              <a:t>有效标准：胸部抬起</a:t>
            </a:r>
            <a:endParaRPr lang="en-US" altLang="en-US" noProof="1"/>
          </a:p>
          <a:p>
            <a:pPr>
              <a:lnSpc>
                <a:spcPct val="150000"/>
              </a:lnSpc>
              <a:buSzPct val="65000"/>
              <a:buFont typeface="Wingdings" panose="05000000000000000000" pitchFamily="2" charset="2"/>
              <a:buChar char="•"/>
            </a:pPr>
            <a:r>
              <a:rPr lang="en-US" altLang="en-US" noProof="1"/>
              <a:t>吹气后、松鼻、离唇、眼视胸部、深吸气</a:t>
            </a:r>
            <a:endParaRPr lang="en-US" altLang="en-US" noProof="1"/>
          </a:p>
        </p:txBody>
      </p:sp>
      <p:sp>
        <p:nvSpPr>
          <p:cNvPr id="1048691" name="文本框 1"/>
          <p:cNvSpPr txBox="1"/>
          <p:nvPr/>
        </p:nvSpPr>
        <p:spPr>
          <a:xfrm>
            <a:off x="478155" y="962025"/>
            <a:ext cx="5723255" cy="904239"/>
          </a:xfrm>
          <a:prstGeom prst="rect">
            <a:avLst/>
          </a:prstGeom>
          <a:noFill/>
        </p:spPr>
        <p:txBody>
          <a:bodyPr wrap="square" rtlCol="0">
            <a:spAutoFit/>
          </a:bodyPr>
          <a:lstStyle/>
          <a:p>
            <a:r>
              <a:rPr lang="zh-CN" altLang="en-US" sz="4800" b="1">
                <a:solidFill>
                  <a:srgbClr val="FF0000"/>
                </a:solidFill>
              </a:rPr>
              <a:t>人工呼吸  压头抬颚</a:t>
            </a:r>
            <a:endParaRPr lang="zh-CN" altLang="en-US" sz="4800" b="1">
              <a:solidFill>
                <a:srgbClr val="FF0000"/>
              </a:solidFill>
            </a:endParaRPr>
          </a:p>
        </p:txBody>
      </p:sp>
      <p:pic>
        <p:nvPicPr>
          <p:cNvPr id="2097209"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692" name="矩形 13"/>
          <p:cNvSpPr/>
          <p:nvPr/>
        </p:nvSpPr>
        <p:spPr>
          <a:xfrm>
            <a:off x="1111078" y="242951"/>
            <a:ext cx="4512774" cy="954107"/>
          </a:xfrm>
          <a:prstGeom prst="rect">
            <a:avLst/>
          </a:prstGeom>
        </p:spPr>
        <p:txBody>
          <a:bodyPr wrap="none">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0"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56"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57"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211" name="图片 3" descr="3134-fysnevk5806650"/>
          <p:cNvPicPr>
            <a:picLocks noChangeAspect="1"/>
          </p:cNvPicPr>
          <p:nvPr/>
        </p:nvPicPr>
        <p:blipFill>
          <a:blip r:embed="rId2" cstate="print"/>
          <a:stretch>
            <a:fillRect/>
          </a:stretch>
        </p:blipFill>
        <p:spPr>
          <a:xfrm>
            <a:off x="8451215" y="1591945"/>
            <a:ext cx="3569970" cy="2654935"/>
          </a:xfrm>
          <a:prstGeom prst="rect">
            <a:avLst/>
          </a:prstGeom>
        </p:spPr>
      </p:pic>
      <p:sp>
        <p:nvSpPr>
          <p:cNvPr id="1048693" name="矩形 10"/>
          <p:cNvSpPr/>
          <p:nvPr/>
        </p:nvSpPr>
        <p:spPr>
          <a:xfrm>
            <a:off x="12192000" y="7030324"/>
            <a:ext cx="2262158" cy="397032"/>
          </a:xfrm>
          <a:prstGeom prst="rect">
            <a:avLst/>
          </a:prstGeom>
        </p:spPr>
        <p:txBody>
          <a:bodyPr wrap="none">
            <a:spAutoFit/>
          </a:bodyPr>
          <a:lstStyle/>
          <a:p>
            <a:pPr algn="ctr">
              <a:lnSpc>
                <a:spcPct val="110000"/>
              </a:lnSpc>
              <a:spcBef>
                <a:spcPct val="50000"/>
              </a:spcBef>
              <a:buClr>
                <a:schemeClr val="tx1"/>
              </a:buClr>
            </a:pPr>
            <a:r>
              <a:rPr lang="zh-CN" altLang="en-US" dirty="0">
                <a:latin typeface="Calibri" panose="020F0502020204030204" pitchFamily="34" charset="0"/>
                <a:ea typeface="黑体" panose="02010609060101010101" pitchFamily="49" charset="-122"/>
              </a:rPr>
              <a:t>按压与人工吹气比例</a:t>
            </a:r>
            <a:endParaRPr lang="zh-CN" altLang="en-US" dirty="0">
              <a:latin typeface="Calibri" panose="020F0502020204030204" pitchFamily="34" charset="0"/>
              <a:ea typeface="黑体" panose="02010609060101010101" pitchFamily="49" charset="-122"/>
            </a:endParaRPr>
          </a:p>
        </p:txBody>
      </p:sp>
      <p:sp>
        <p:nvSpPr>
          <p:cNvPr id="1048694" name="矩形 13"/>
          <p:cNvSpPr/>
          <p:nvPr/>
        </p:nvSpPr>
        <p:spPr>
          <a:xfrm>
            <a:off x="1007507" y="1066404"/>
            <a:ext cx="3383281" cy="561340"/>
          </a:xfrm>
          <a:prstGeom prst="rect">
            <a:avLst/>
          </a:prstGeom>
        </p:spPr>
        <p:txBody>
          <a:bodyPr wrap="none">
            <a:spAutoFit/>
          </a:bodyPr>
          <a:lstStyle/>
          <a:p>
            <a:pPr algn="ctr">
              <a:lnSpc>
                <a:spcPct val="110000"/>
              </a:lnSpc>
              <a:spcBef>
                <a:spcPct val="50000"/>
              </a:spcBef>
              <a:buClr>
                <a:schemeClr val="tx1"/>
              </a:buClr>
            </a:pPr>
            <a:r>
              <a:rPr lang="zh-CN" altLang="en-US" sz="2800" b="1" dirty="0">
                <a:solidFill>
                  <a:srgbClr val="C00000"/>
                </a:solidFill>
                <a:latin typeface="Calibri" panose="020F0502020204030204" pitchFamily="34" charset="0"/>
                <a:ea typeface="黑体" panose="02010609060101010101" pitchFamily="49" charset="-122"/>
              </a:rPr>
              <a:t>按压与人工吹气比例</a:t>
            </a:r>
            <a:endParaRPr lang="zh-CN" altLang="en-US" sz="2800" b="1" dirty="0">
              <a:solidFill>
                <a:srgbClr val="C00000"/>
              </a:solidFill>
              <a:latin typeface="Calibri" panose="020F0502020204030204" pitchFamily="34" charset="0"/>
              <a:ea typeface="黑体" panose="02010609060101010101" pitchFamily="49" charset="-122"/>
            </a:endParaRPr>
          </a:p>
        </p:txBody>
      </p:sp>
      <p:grpSp>
        <p:nvGrpSpPr>
          <p:cNvPr id="130" name="组合 27"/>
          <p:cNvGrpSpPr/>
          <p:nvPr/>
        </p:nvGrpSpPr>
        <p:grpSpPr>
          <a:xfrm>
            <a:off x="364993" y="1208749"/>
            <a:ext cx="570380" cy="313765"/>
            <a:chOff x="375153" y="649941"/>
            <a:chExt cx="570380" cy="313765"/>
          </a:xfrm>
          <a:solidFill>
            <a:srgbClr val="033182"/>
          </a:solidFill>
        </p:grpSpPr>
        <p:sp>
          <p:nvSpPr>
            <p:cNvPr id="1048695" name="箭头: V 形 1"/>
            <p:cNvSpPr/>
            <p:nvPr/>
          </p:nvSpPr>
          <p:spPr>
            <a:xfrm>
              <a:off x="375153" y="649941"/>
              <a:ext cx="313765" cy="313765"/>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3182"/>
                </a:solidFill>
                <a:cs typeface="+mn-ea"/>
                <a:sym typeface="+mn-lt"/>
              </a:endParaRPr>
            </a:p>
          </p:txBody>
        </p:sp>
        <p:sp>
          <p:nvSpPr>
            <p:cNvPr id="1048696" name="箭头: V 形 42"/>
            <p:cNvSpPr/>
            <p:nvPr/>
          </p:nvSpPr>
          <p:spPr>
            <a:xfrm>
              <a:off x="631768" y="649941"/>
              <a:ext cx="313765" cy="31376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grpSp>
      <p:grpSp>
        <p:nvGrpSpPr>
          <p:cNvPr id="131" name="组合 19"/>
          <p:cNvGrpSpPr/>
          <p:nvPr/>
        </p:nvGrpSpPr>
        <p:grpSpPr>
          <a:xfrm>
            <a:off x="1032510" y="2257743"/>
            <a:ext cx="7416800" cy="3730625"/>
            <a:chOff x="2495550" y="1770063"/>
            <a:chExt cx="7416800" cy="3730625"/>
          </a:xfrm>
        </p:grpSpPr>
        <p:pic>
          <p:nvPicPr>
            <p:cNvPr id="2097212" name="Picture 1" descr="C:\Users\LENOVO\AppData\Roaming\Tencent\Users\616858679\QQ\WinTemp\RichOle\J{}J32KOKJXL5LH$W1$$3`5.jpg"/>
            <p:cNvPicPr>
              <a:picLocks noChangeAspect="1" noChangeArrowheads="1"/>
            </p:cNvPicPr>
            <p:nvPr/>
          </p:nvPicPr>
          <p:blipFill>
            <a:blip r:embed="rId3" cstate="print"/>
            <a:srcRect/>
            <a:stretch>
              <a:fillRect/>
            </a:stretch>
          </p:blipFill>
          <p:spPr bwMode="auto">
            <a:xfrm>
              <a:off x="2495550" y="3484563"/>
              <a:ext cx="2617788" cy="1943100"/>
            </a:xfrm>
            <a:prstGeom prst="rect">
              <a:avLst/>
            </a:prstGeom>
            <a:noFill/>
            <a:ln w="9525">
              <a:noFill/>
              <a:miter lim="800000"/>
              <a:headEnd/>
              <a:tailEnd/>
            </a:ln>
          </p:spPr>
        </p:pic>
        <p:pic>
          <p:nvPicPr>
            <p:cNvPr id="2097213" name="Picture 2" descr="C:\Users\LENOVO\AppData\Roaming\Tencent\Users\616858679\QQ\WinTemp\RichOle\[VDG4(4WWRO0R9[FOLQLW{O.jpg"/>
            <p:cNvPicPr>
              <a:picLocks noChangeAspect="1" noChangeArrowheads="1"/>
            </p:cNvPicPr>
            <p:nvPr/>
          </p:nvPicPr>
          <p:blipFill>
            <a:blip r:embed="rId4" cstate="print"/>
            <a:srcRect/>
            <a:stretch>
              <a:fillRect/>
            </a:stretch>
          </p:blipFill>
          <p:spPr bwMode="auto">
            <a:xfrm>
              <a:off x="7175500" y="3484563"/>
              <a:ext cx="2736850" cy="2016125"/>
            </a:xfrm>
            <a:prstGeom prst="rect">
              <a:avLst/>
            </a:prstGeom>
            <a:noFill/>
            <a:ln w="9525">
              <a:noFill/>
              <a:miter lim="800000"/>
              <a:headEnd/>
              <a:tailEnd/>
            </a:ln>
          </p:spPr>
        </p:pic>
        <p:sp>
          <p:nvSpPr>
            <p:cNvPr id="1048697" name="AutoShape 19"/>
            <p:cNvSpPr>
              <a:spLocks noChangeArrowheads="1"/>
            </p:cNvSpPr>
            <p:nvPr/>
          </p:nvSpPr>
          <p:spPr bwMode="auto">
            <a:xfrm>
              <a:off x="5808663" y="3771900"/>
              <a:ext cx="720725" cy="431800"/>
            </a:xfrm>
            <a:prstGeom prst="rightArrow">
              <a:avLst>
                <a:gd name="adj1" fmla="val 50000"/>
                <a:gd name="adj2" fmla="val 40515"/>
              </a:avLst>
            </a:prstGeom>
            <a:solidFill>
              <a:srgbClr val="FF0000"/>
            </a:solidFill>
            <a:ln w="9525">
              <a:noFill/>
              <a:miter lim="800000"/>
            </a:ln>
          </p:spPr>
          <p:txBody>
            <a:bodyPr wrap="none" lIns="90170" tIns="46990" rIns="90170" bIns="46990" anchor="ctr"/>
            <a:lstStyle/>
            <a:p>
              <a:pPr>
                <a:buClr>
                  <a:schemeClr val="tx1"/>
                </a:buClr>
              </a:pPr>
              <a:endParaRPr lang="zh-CN" altLang="en-US" i="1">
                <a:solidFill>
                  <a:srgbClr val="FF0000"/>
                </a:solidFill>
                <a:latin typeface="Times New Roman" panose="02020603050405020304" pitchFamily="18" charset="0"/>
              </a:endParaRPr>
            </a:p>
          </p:txBody>
        </p:sp>
        <p:sp>
          <p:nvSpPr>
            <p:cNvPr id="1048698" name="AutoShape 20"/>
            <p:cNvSpPr>
              <a:spLocks noChangeArrowheads="1"/>
            </p:cNvSpPr>
            <p:nvPr/>
          </p:nvSpPr>
          <p:spPr bwMode="auto">
            <a:xfrm flipH="1">
              <a:off x="5735638" y="4635500"/>
              <a:ext cx="720725" cy="431800"/>
            </a:xfrm>
            <a:prstGeom prst="rightArrow">
              <a:avLst>
                <a:gd name="adj1" fmla="val 50000"/>
                <a:gd name="adj2" fmla="val 40515"/>
              </a:avLst>
            </a:prstGeom>
            <a:solidFill>
              <a:srgbClr val="FF0000"/>
            </a:solidFill>
            <a:ln w="9525">
              <a:noFill/>
              <a:miter lim="800000"/>
            </a:ln>
          </p:spPr>
          <p:txBody>
            <a:bodyPr wrap="none" lIns="90170" tIns="46990" rIns="90170" bIns="46990" anchor="ctr"/>
            <a:lstStyle/>
            <a:p>
              <a:pPr>
                <a:buClr>
                  <a:schemeClr val="tx1"/>
                </a:buClr>
              </a:pPr>
              <a:endParaRPr lang="zh-CN" altLang="en-US" i="1">
                <a:latin typeface="Times New Roman" panose="02020603050405020304" pitchFamily="18" charset="0"/>
              </a:endParaRPr>
            </a:p>
          </p:txBody>
        </p:sp>
        <p:sp>
          <p:nvSpPr>
            <p:cNvPr id="1048699" name="Text Box 10"/>
            <p:cNvSpPr txBox="1">
              <a:spLocks noChangeArrowheads="1"/>
            </p:cNvSpPr>
            <p:nvPr/>
          </p:nvSpPr>
          <p:spPr bwMode="auto">
            <a:xfrm>
              <a:off x="3738563" y="1770063"/>
              <a:ext cx="4608512" cy="1107440"/>
            </a:xfrm>
            <a:prstGeom prst="rect">
              <a:avLst/>
            </a:prstGeom>
            <a:noFill/>
            <a:ln w="9525">
              <a:noFill/>
              <a:miter lim="800000"/>
            </a:ln>
          </p:spPr>
          <p:txBody>
            <a:bodyPr>
              <a:spAutoFit/>
            </a:bodyPr>
            <a:lstStyle/>
            <a:p>
              <a:pPr algn="ctr">
                <a:spcBef>
                  <a:spcPct val="20000"/>
                </a:spcBef>
                <a:buClr>
                  <a:srgbClr val="FF6600"/>
                </a:buClr>
              </a:pPr>
              <a:r>
                <a:rPr lang="en-US" altLang="zh-CN" sz="6000" dirty="0">
                  <a:solidFill>
                    <a:srgbClr val="FF0000"/>
                  </a:solidFill>
                  <a:latin typeface="Arial Black" panose="020B0A04020102020204" pitchFamily="34" charset="0"/>
                </a:rPr>
                <a:t>30 </a:t>
              </a:r>
              <a:r>
                <a:rPr lang="zh-CN" altLang="en-US" sz="6000" dirty="0">
                  <a:solidFill>
                    <a:srgbClr val="FF0000"/>
                  </a:solidFill>
                  <a:latin typeface="Arial Black" panose="020B0A04020102020204" pitchFamily="34" charset="0"/>
                </a:rPr>
                <a:t>：</a:t>
              </a:r>
              <a:r>
                <a:rPr lang="en-US" altLang="zh-CN" sz="6000" dirty="0">
                  <a:solidFill>
                    <a:srgbClr val="FF0000"/>
                  </a:solidFill>
                  <a:latin typeface="Arial Black" panose="020B0A04020102020204" pitchFamily="34" charset="0"/>
                </a:rPr>
                <a:t>2</a:t>
              </a:r>
              <a:endParaRPr lang="en-US" altLang="zh-CN" sz="6000" dirty="0">
                <a:solidFill>
                  <a:srgbClr val="FF0000"/>
                </a:solidFill>
                <a:latin typeface="Arial Black" panose="020B0A04020102020204" pitchFamily="34" charset="0"/>
              </a:endParaRPr>
            </a:p>
          </p:txBody>
        </p:sp>
        <p:sp>
          <p:nvSpPr>
            <p:cNvPr id="1048700" name="Rectangle 9"/>
            <p:cNvSpPr>
              <a:spLocks noChangeArrowheads="1"/>
            </p:cNvSpPr>
            <p:nvPr/>
          </p:nvSpPr>
          <p:spPr bwMode="auto">
            <a:xfrm>
              <a:off x="3779838" y="2730500"/>
              <a:ext cx="4853940" cy="500380"/>
            </a:xfrm>
            <a:prstGeom prst="rect">
              <a:avLst/>
            </a:prstGeom>
            <a:noFill/>
            <a:ln w="9525">
              <a:noFill/>
              <a:miter lim="800000"/>
            </a:ln>
            <a:effectLst>
              <a:outerShdw dist="17961" dir="2700000" algn="ctr" rotWithShape="0">
                <a:srgbClr val="737373">
                  <a:alpha val="25000"/>
                </a:srgbClr>
              </a:outerShdw>
            </a:effectLst>
          </p:spPr>
          <p:txBody>
            <a:bodyPr wrap="none" lIns="90170" tIns="46990" rIns="90170" bIns="46990">
              <a:spAutoFit/>
            </a:bodyPr>
            <a:lstStyle/>
            <a:p>
              <a:r>
                <a:rPr lang="en-US" altLang="zh-CN" sz="2400">
                  <a:latin typeface="宋体" pitchFamily="2" charset="-122"/>
                  <a:sym typeface="+mn-ea"/>
                </a:rPr>
                <a:t>C</a:t>
              </a:r>
              <a:r>
                <a:rPr lang="zh-CN" altLang="en-US" sz="2400">
                  <a:latin typeface="宋体" pitchFamily="2" charset="-122"/>
                  <a:sym typeface="+mn-ea"/>
                </a:rPr>
                <a:t>与</a:t>
              </a:r>
              <a:r>
                <a:rPr lang="en-US" altLang="zh-CN" sz="2400">
                  <a:latin typeface="宋体" pitchFamily="2" charset="-122"/>
                  <a:sym typeface="+mn-ea"/>
                </a:rPr>
                <a:t>B</a:t>
              </a:r>
              <a:r>
                <a:rPr lang="zh-CN" altLang="en-US" sz="2400">
                  <a:latin typeface="宋体" pitchFamily="2" charset="-122"/>
                  <a:sym typeface="+mn-ea"/>
                </a:rPr>
                <a:t>交替进行五个循环为一个周期</a:t>
              </a:r>
              <a:endParaRPr lang="zh-CN" altLang="en-US" sz="2400">
                <a:latin typeface="宋体" pitchFamily="2" charset="-122"/>
                <a:sym typeface="+mn-ea"/>
              </a:endParaRPr>
            </a:p>
          </p:txBody>
        </p:sp>
      </p:grpSp>
      <p:pic>
        <p:nvPicPr>
          <p:cNvPr id="2097214" name="Picture 4" descr="C:\Users\Administrator\Desktop\微信图片_20200730113918.png"/>
          <p:cNvPicPr>
            <a:picLocks noChangeAspect="1" noChangeArrowheads="1"/>
          </p:cNvPicPr>
          <p:nvPr/>
        </p:nvPicPr>
        <p:blipFill>
          <a:blip r:embed="rId5" cstate="print"/>
          <a:srcRect/>
          <a:stretch>
            <a:fillRect/>
          </a:stretch>
        </p:blipFill>
        <p:spPr bwMode="auto">
          <a:xfrm>
            <a:off x="-396875" y="-242820"/>
            <a:ext cx="1991360" cy="1292075"/>
          </a:xfrm>
          <a:prstGeom prst="rect">
            <a:avLst/>
          </a:prstGeom>
          <a:noFill/>
        </p:spPr>
      </p:pic>
      <p:sp>
        <p:nvSpPr>
          <p:cNvPr id="1048701" name="矩形 28"/>
          <p:cNvSpPr/>
          <p:nvPr/>
        </p:nvSpPr>
        <p:spPr>
          <a:xfrm>
            <a:off x="1187022" y="228991"/>
            <a:ext cx="4512774" cy="954107"/>
          </a:xfrm>
          <a:prstGeom prst="rect">
            <a:avLst/>
          </a:prstGeom>
        </p:spPr>
        <p:txBody>
          <a:bodyPr wrap="none">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5"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58"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59"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216" name="Picture 2" descr="7908391051402315763140"/>
          <p:cNvPicPr>
            <a:picLocks noRot="1" noChangeAspect="1" noChangeArrowheads="1"/>
          </p:cNvPicPr>
          <p:nvPr/>
        </p:nvPicPr>
        <p:blipFill>
          <a:blip r:embed="rId2" cstate="print"/>
          <a:srcRect/>
          <a:stretch>
            <a:fillRect/>
          </a:stretch>
        </p:blipFill>
        <p:spPr bwMode="auto">
          <a:xfrm>
            <a:off x="1732280" y="1097280"/>
            <a:ext cx="8705850" cy="5234940"/>
          </a:xfrm>
          <a:prstGeom prst="rect">
            <a:avLst/>
          </a:prstGeom>
          <a:noFill/>
          <a:ln w="9525">
            <a:noFill/>
            <a:miter lim="800000"/>
            <a:headEnd/>
            <a:tailEnd/>
          </a:ln>
        </p:spPr>
      </p:pic>
      <p:pic>
        <p:nvPicPr>
          <p:cNvPr id="2097217"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702" name="矩形 9"/>
          <p:cNvSpPr/>
          <p:nvPr/>
        </p:nvSpPr>
        <p:spPr>
          <a:xfrm>
            <a:off x="1207897" y="199920"/>
            <a:ext cx="4512774" cy="523220"/>
          </a:xfrm>
          <a:prstGeom prst="rect">
            <a:avLst/>
          </a:prstGeom>
        </p:spPr>
        <p:txBody>
          <a:bodyPr wrap="none">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日期占位符 1"/>
          <p:cNvSpPr>
            <a:spLocks noGrp="1"/>
          </p:cNvSpPr>
          <p:nvPr>
            <p:ph type="dt" sz="half" idx="10"/>
          </p:nvPr>
        </p:nvSpPr>
        <p:spPr/>
        <p:txBody>
          <a:bodyPr/>
          <a:lstStyle/>
          <a:p>
            <a:fld id="{EDBF3601-8EBA-4D05-993D-BB342311934F}" type="datetime1">
              <a:rPr lang="zh-CN" altLang="en-US" smtClean="0"/>
            </a:fld>
            <a:endParaRPr lang="en-US" dirty="0"/>
          </a:p>
        </p:txBody>
      </p:sp>
      <p:pic>
        <p:nvPicPr>
          <p:cNvPr id="2097218"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pic>
        <p:nvPicPr>
          <p:cNvPr id="2097219" name="图片" descr="C:\Users\Administrator\Desktop\微信图片_20200730113918.png"/>
          <p:cNvPicPr>
            <a:picLocks noChangeAspect="1"/>
          </p:cNvPicPr>
          <p:nvPr/>
        </p:nvPicPr>
        <p:blipFill>
          <a:blip r:embed="rId2" cstate="print"/>
          <a:stretch>
            <a:fillRect/>
          </a:stretch>
        </p:blipFill>
        <p:spPr>
          <a:xfrm>
            <a:off x="-518159" y="-165985"/>
            <a:ext cx="1991359" cy="1292075"/>
          </a:xfrm>
          <a:prstGeom prst="rect">
            <a:avLst/>
          </a:prstGeom>
          <a:noFill/>
          <a:ln w="9525" cap="flat" cmpd="sng">
            <a:noFill/>
            <a:prstDash val="solid"/>
            <a:miter/>
          </a:ln>
        </p:spPr>
      </p:pic>
      <p:sp>
        <p:nvSpPr>
          <p:cNvPr id="1048704" name="矩形"/>
          <p:cNvSpPr/>
          <p:nvPr/>
        </p:nvSpPr>
        <p:spPr>
          <a:xfrm>
            <a:off x="1290320" y="182880"/>
            <a:ext cx="4643119" cy="52197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1" dirty="0">
                <a:solidFill>
                  <a:srgbClr val="00B050"/>
                </a:solidFill>
                <a:latin typeface="Perpetua" panose="02020502060401020303" charset="0"/>
                <a:cs typeface="Perpetua" panose="02020502060401020303" charset="0"/>
                <a:sym typeface="+mn-ea"/>
              </a:rPr>
              <a:t>卫生健康预警教育公益项目</a:t>
            </a:r>
            <a:endParaRPr lang="en-US" altLang="zh-CN" sz="2800" b="1" i="1" u="none" strike="noStrike" kern="1200" cap="none" spc="0" baseline="0" dirty="0">
              <a:solidFill>
                <a:srgbClr val="00B050"/>
              </a:solidFill>
              <a:latin typeface="Perpetua" panose="02020502060401020303" charset="0"/>
              <a:ea typeface="宋体" pitchFamily="2" charset="-122"/>
              <a:cs typeface="Perpetua" panose="02020502060401020303" charset="0"/>
              <a:sym typeface="+mn-ea"/>
            </a:endParaRPr>
          </a:p>
        </p:txBody>
      </p:sp>
      <p:grpSp>
        <p:nvGrpSpPr>
          <p:cNvPr id="134" name="组合"/>
          <p:cNvGrpSpPr/>
          <p:nvPr/>
        </p:nvGrpSpPr>
        <p:grpSpPr>
          <a:xfrm>
            <a:off x="0" y="701040"/>
            <a:ext cx="12192000" cy="198119"/>
            <a:chOff x="0" y="701040"/>
            <a:chExt cx="12192000" cy="198119"/>
          </a:xfrm>
        </p:grpSpPr>
        <p:sp>
          <p:nvSpPr>
            <p:cNvPr id="1048705" name="流程图: 过程"/>
            <p:cNvSpPr/>
            <p:nvPr/>
          </p:nvSpPr>
          <p:spPr>
            <a:xfrm>
              <a:off x="0" y="853440"/>
              <a:ext cx="12192000" cy="45719"/>
            </a:xfrm>
            <a:prstGeom prst="flowChartProcess">
              <a:avLst/>
            </a:prstGeom>
            <a:solidFill>
              <a:srgbClr val="92D050"/>
            </a:solidFill>
            <a:scene3d>
              <a:camera prst="legacyObliqueFront"/>
              <a:lightRig rig="legacyFlat4" dir="t"/>
            </a:scene3d>
            <a:sp3d prstMaterial="legacyMatte">
              <a:bevelT w="13500" h="13500" prst="angle"/>
              <a:bevelB w="13500" h="13500" prst="angle"/>
            </a:sp3d>
          </p:spPr>
          <p:txBody>
            <a:bodyPr rtlCol="0" anchor="ctr"/>
            <a:lstStyle/>
            <a:p>
              <a:pPr algn="ctr"/>
            </a:p>
          </p:txBody>
        </p:sp>
        <p:sp>
          <p:nvSpPr>
            <p:cNvPr id="1048706" name="直线"/>
            <p:cNvSpPr/>
            <p:nvPr/>
          </p:nvSpPr>
          <p:spPr>
            <a:xfrm>
              <a:off x="599440" y="701040"/>
              <a:ext cx="10911840" cy="0"/>
            </a:xfrm>
            <a:prstGeom prst="line">
              <a:avLst/>
            </a:prstGeom>
            <a:noFill/>
            <a:ln w="9525" cap="flat" cmpd="sng">
              <a:solidFill>
                <a:srgbClr val="92D050"/>
              </a:solidFill>
              <a:prstDash val="solid"/>
              <a:round/>
            </a:ln>
            <a:effectLst>
              <a:outerShdw blurRad="50800" dist="50800" dir="5400000" algn="ctr" rotWithShape="0">
                <a:srgbClr val="92D050">
                  <a:alpha val="99607"/>
                </a:srgbClr>
              </a:outerShdw>
            </a:effectLst>
          </p:spPr>
          <p:txBody>
            <a:bodyPr rtlCol="0" anchor="ctr"/>
            <a:lstStyle/>
            <a:p>
              <a:pPr algn="ctr"/>
            </a:p>
          </p:txBody>
        </p:sp>
      </p:grpSp>
      <p:pic>
        <p:nvPicPr>
          <p:cNvPr id="2097220" name="图片 5"/>
          <p:cNvPicPr>
            <a:picLocks noChangeAspect="1"/>
          </p:cNvPicPr>
          <p:nvPr/>
        </p:nvPicPr>
        <p:blipFill>
          <a:blip r:embed="rId3" cstate="print"/>
          <a:stretch>
            <a:fillRect/>
          </a:stretch>
        </p:blipFill>
        <p:spPr>
          <a:xfrm>
            <a:off x="478637" y="2533650"/>
            <a:ext cx="4229100" cy="3657600"/>
          </a:xfrm>
          <a:prstGeom prst="rect">
            <a:avLst/>
          </a:prstGeom>
        </p:spPr>
      </p:pic>
      <p:sp>
        <p:nvSpPr>
          <p:cNvPr id="1048707" name="文本框 6"/>
          <p:cNvSpPr txBox="1"/>
          <p:nvPr/>
        </p:nvSpPr>
        <p:spPr>
          <a:xfrm>
            <a:off x="3513244" y="990947"/>
            <a:ext cx="4921540" cy="1261884"/>
          </a:xfrm>
          <a:prstGeom prst="rect">
            <a:avLst/>
          </a:prstGeom>
          <a:noFill/>
        </p:spPr>
        <p:txBody>
          <a:bodyPr wrap="none" rtlCol="0">
            <a:spAutoFit/>
          </a:bodyPr>
          <a:lstStyle/>
          <a:p>
            <a:r>
              <a:rPr lang="zh-CN" altLang="en-US" sz="3200" b="1" dirty="0"/>
              <a:t>  全球最强的新冠变异毒株</a:t>
            </a:r>
            <a:endParaRPr lang="en-US" altLang="zh-CN" sz="3200" b="1" dirty="0"/>
          </a:p>
          <a:p>
            <a:r>
              <a:rPr lang="zh-CN" altLang="en-US" sz="3600" b="1" dirty="0">
                <a:solidFill>
                  <a:srgbClr val="FF0000"/>
                </a:solidFill>
              </a:rPr>
              <a:t>           </a:t>
            </a:r>
            <a:r>
              <a:rPr lang="zh-CN" altLang="en-US" sz="4400" b="1" dirty="0">
                <a:solidFill>
                  <a:srgbClr val="FF0000"/>
                </a:solidFill>
              </a:rPr>
              <a:t>德尔塔毒株</a:t>
            </a:r>
            <a:endParaRPr lang="zh-CN" altLang="en-US" sz="4400" b="1" dirty="0">
              <a:solidFill>
                <a:srgbClr val="FF0000"/>
              </a:solidFill>
            </a:endParaRPr>
          </a:p>
        </p:txBody>
      </p:sp>
      <p:sp>
        <p:nvSpPr>
          <p:cNvPr id="1048708" name="矩形 8"/>
          <p:cNvSpPr/>
          <p:nvPr/>
        </p:nvSpPr>
        <p:spPr>
          <a:xfrm>
            <a:off x="6450106" y="2344619"/>
            <a:ext cx="3930884" cy="400110"/>
          </a:xfrm>
          <a:prstGeom prst="rect">
            <a:avLst/>
          </a:prstGeom>
        </p:spPr>
        <p:txBody>
          <a:bodyPr wrap="none">
            <a:spAutoFit/>
          </a:bodyPr>
          <a:lstStyle/>
          <a:p>
            <a:r>
              <a:rPr lang="zh-CN" altLang="en-US" sz="2000" b="1" dirty="0">
                <a:solidFill>
                  <a:srgbClr val="333333"/>
                </a:solidFill>
                <a:latin typeface="-apple-system"/>
              </a:rPr>
              <a:t>什么是德尔塔（</a:t>
            </a:r>
            <a:r>
              <a:rPr lang="en-US" altLang="zh-CN" sz="2000" b="1" dirty="0">
                <a:solidFill>
                  <a:srgbClr val="333333"/>
                </a:solidFill>
                <a:latin typeface="-apple-system"/>
              </a:rPr>
              <a:t>Delta</a:t>
            </a:r>
            <a:r>
              <a:rPr lang="zh-CN" altLang="en-US" sz="2000" b="1" dirty="0">
                <a:solidFill>
                  <a:srgbClr val="333333"/>
                </a:solidFill>
                <a:latin typeface="-apple-system"/>
              </a:rPr>
              <a:t>）变异毒株</a:t>
            </a:r>
            <a:endParaRPr lang="zh-CN" altLang="en-US" sz="2000" dirty="0"/>
          </a:p>
        </p:txBody>
      </p:sp>
      <p:sp>
        <p:nvSpPr>
          <p:cNvPr id="1048709" name="矩形 11"/>
          <p:cNvSpPr/>
          <p:nvPr/>
        </p:nvSpPr>
        <p:spPr>
          <a:xfrm>
            <a:off x="5313218" y="2775054"/>
            <a:ext cx="6096000" cy="1200329"/>
          </a:xfrm>
          <a:prstGeom prst="rect">
            <a:avLst/>
          </a:prstGeom>
        </p:spPr>
        <p:txBody>
          <a:bodyPr>
            <a:spAutoFit/>
          </a:bodyPr>
          <a:lstStyle/>
          <a:p>
            <a:r>
              <a:rPr lang="zh-CN" altLang="en-US" dirty="0">
                <a:solidFill>
                  <a:srgbClr val="333333"/>
                </a:solidFill>
                <a:latin typeface="-apple-system"/>
              </a:rPr>
              <a:t>    首先我们要知道新冠病毒的命名是</a:t>
            </a:r>
            <a:r>
              <a:rPr lang="en-US" altLang="zh-CN" dirty="0">
                <a:solidFill>
                  <a:srgbClr val="333333"/>
                </a:solidFill>
                <a:latin typeface="-apple-system"/>
              </a:rPr>
              <a:t>SARS-COV-2</a:t>
            </a:r>
            <a:r>
              <a:rPr lang="zh-CN" altLang="en-US" dirty="0">
                <a:solidFill>
                  <a:srgbClr val="333333"/>
                </a:solidFill>
                <a:latin typeface="-apple-system"/>
              </a:rPr>
              <a:t>（作为和与 </a:t>
            </a:r>
            <a:r>
              <a:rPr lang="en-US" altLang="zh-CN" dirty="0">
                <a:solidFill>
                  <a:srgbClr val="333333"/>
                </a:solidFill>
                <a:latin typeface="-apple-system"/>
              </a:rPr>
              <a:t>SARS </a:t>
            </a:r>
            <a:r>
              <a:rPr lang="zh-CN" altLang="en-US" dirty="0">
                <a:solidFill>
                  <a:srgbClr val="333333"/>
                </a:solidFill>
                <a:latin typeface="-apple-system"/>
              </a:rPr>
              <a:t>病毒具有亲缘性属于同一类型的新型冠状病毒）在这里值得注意的是</a:t>
            </a:r>
            <a:r>
              <a:rPr lang="en-US" altLang="zh-CN" dirty="0">
                <a:solidFill>
                  <a:srgbClr val="333333"/>
                </a:solidFill>
                <a:latin typeface="-apple-system"/>
              </a:rPr>
              <a:t>COVID-19</a:t>
            </a:r>
            <a:r>
              <a:rPr lang="zh-CN" altLang="en-US" dirty="0">
                <a:solidFill>
                  <a:srgbClr val="333333"/>
                </a:solidFill>
                <a:latin typeface="-apple-system"/>
              </a:rPr>
              <a:t>是由新冠病毒引起的肺炎的名称，而非新冠病毒的命名。</a:t>
            </a:r>
            <a:endParaRPr lang="zh-CN" altLang="en-US" dirty="0"/>
          </a:p>
        </p:txBody>
      </p:sp>
      <p:sp>
        <p:nvSpPr>
          <p:cNvPr id="1048710" name="矩形 12"/>
          <p:cNvSpPr/>
          <p:nvPr/>
        </p:nvSpPr>
        <p:spPr>
          <a:xfrm>
            <a:off x="5313218" y="3962090"/>
            <a:ext cx="6096000" cy="1477328"/>
          </a:xfrm>
          <a:prstGeom prst="rect">
            <a:avLst/>
          </a:prstGeom>
        </p:spPr>
        <p:txBody>
          <a:bodyPr>
            <a:spAutoFit/>
          </a:bodyPr>
          <a:lstStyle/>
          <a:p>
            <a:r>
              <a:rPr lang="zh-CN" altLang="en-US" dirty="0">
                <a:solidFill>
                  <a:srgbClr val="333333"/>
                </a:solidFill>
                <a:latin typeface="-apple-system"/>
              </a:rPr>
              <a:t>    同时对于</a:t>
            </a:r>
            <a:r>
              <a:rPr lang="zh-CN" altLang="en-US" dirty="0">
                <a:solidFill>
                  <a:srgbClr val="FF0000"/>
                </a:solidFill>
                <a:latin typeface="-apple-system"/>
              </a:rPr>
              <a:t>新冠突变病毒毒株</a:t>
            </a:r>
            <a:r>
              <a:rPr lang="zh-CN" altLang="en-US" dirty="0">
                <a:solidFill>
                  <a:srgbClr val="333333"/>
                </a:solidFill>
                <a:latin typeface="-apple-system"/>
              </a:rPr>
              <a:t>世界卫生组织也给他贴了个标签，叫做</a:t>
            </a:r>
            <a:r>
              <a:rPr lang="en-US" altLang="zh-CN" dirty="0">
                <a:solidFill>
                  <a:srgbClr val="333333"/>
                </a:solidFill>
                <a:latin typeface="-apple-system"/>
              </a:rPr>
              <a:t>variance of concern——VOC</a:t>
            </a:r>
            <a:r>
              <a:rPr lang="zh-CN" altLang="en-US" dirty="0">
                <a:solidFill>
                  <a:srgbClr val="333333"/>
                </a:solidFill>
                <a:latin typeface="-apple-system"/>
              </a:rPr>
              <a:t>，翻译成中文就叫受关注的变体，</a:t>
            </a:r>
            <a:r>
              <a:rPr lang="en-US" altLang="zh-CN" dirty="0">
                <a:solidFill>
                  <a:srgbClr val="333333"/>
                </a:solidFill>
                <a:latin typeface="-apple-system"/>
              </a:rPr>
              <a:t>VOC</a:t>
            </a:r>
            <a:r>
              <a:rPr lang="zh-CN" altLang="en-US" dirty="0">
                <a:solidFill>
                  <a:srgbClr val="333333"/>
                </a:solidFill>
                <a:latin typeface="-apple-system"/>
              </a:rPr>
              <a:t>命名是按照希腊字母进行命名，所有到</a:t>
            </a:r>
            <a:r>
              <a:rPr lang="zh-CN" altLang="en-US" dirty="0">
                <a:solidFill>
                  <a:srgbClr val="FF0000"/>
                </a:solidFill>
                <a:latin typeface="-apple-system"/>
              </a:rPr>
              <a:t>目前已经确定的新冠变种毒株共有四种：</a:t>
            </a:r>
            <a:r>
              <a:rPr lang="en-US" altLang="zh-CN" dirty="0">
                <a:solidFill>
                  <a:srgbClr val="FF0000"/>
                </a:solidFill>
                <a:latin typeface="-apple-system"/>
              </a:rPr>
              <a:t>α</a:t>
            </a:r>
            <a:r>
              <a:rPr lang="zh-CN" altLang="en-US" dirty="0">
                <a:solidFill>
                  <a:srgbClr val="FF0000"/>
                </a:solidFill>
                <a:latin typeface="-apple-system"/>
              </a:rPr>
              <a:t>、</a:t>
            </a:r>
            <a:r>
              <a:rPr lang="en-US" altLang="zh-CN" dirty="0">
                <a:solidFill>
                  <a:srgbClr val="FF0000"/>
                </a:solidFill>
                <a:latin typeface="-apple-system"/>
              </a:rPr>
              <a:t>β</a:t>
            </a:r>
            <a:r>
              <a:rPr lang="zh-CN" altLang="en-US" dirty="0">
                <a:solidFill>
                  <a:srgbClr val="FF0000"/>
                </a:solidFill>
                <a:latin typeface="-apple-system"/>
              </a:rPr>
              <a:t>、</a:t>
            </a:r>
            <a:endParaRPr lang="en-US" altLang="zh-CN" dirty="0">
              <a:solidFill>
                <a:srgbClr val="FF0000"/>
              </a:solidFill>
              <a:latin typeface="-apple-system"/>
            </a:endParaRPr>
          </a:p>
          <a:p>
            <a:r>
              <a:rPr lang="en-US" altLang="zh-CN" dirty="0">
                <a:solidFill>
                  <a:srgbClr val="FF0000"/>
                </a:solidFill>
                <a:latin typeface="-apple-system"/>
              </a:rPr>
              <a:t>γ</a:t>
            </a:r>
            <a:r>
              <a:rPr lang="zh-CN" altLang="en-US" dirty="0">
                <a:solidFill>
                  <a:srgbClr val="FF0000"/>
                </a:solidFill>
                <a:latin typeface="-apple-system"/>
              </a:rPr>
              <a:t>、</a:t>
            </a:r>
            <a:r>
              <a:rPr lang="en-US" altLang="zh-CN" dirty="0">
                <a:solidFill>
                  <a:srgbClr val="FF0000"/>
                </a:solidFill>
                <a:latin typeface="-apple-system"/>
              </a:rPr>
              <a:t>δ</a:t>
            </a:r>
            <a:r>
              <a:rPr lang="zh-CN" altLang="en-US" dirty="0">
                <a:solidFill>
                  <a:srgbClr val="FF0000"/>
                </a:solidFill>
                <a:latin typeface="-apple-system"/>
              </a:rPr>
              <a:t>。</a:t>
            </a:r>
            <a:endParaRPr lang="zh-CN" altLang="en-US"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日期占位符 1"/>
          <p:cNvSpPr>
            <a:spLocks noGrp="1"/>
          </p:cNvSpPr>
          <p:nvPr>
            <p:ph type="dt" sz="half" idx="10"/>
          </p:nvPr>
        </p:nvSpPr>
        <p:spPr/>
        <p:txBody>
          <a:bodyPr/>
          <a:lstStyle/>
          <a:p>
            <a:fld id="{EDBF3601-8EBA-4D05-993D-BB342311934F}" type="datetime1">
              <a:rPr lang="zh-CN" altLang="en-US" smtClean="0"/>
            </a:fld>
            <a:endParaRPr lang="en-US" dirty="0"/>
          </a:p>
        </p:txBody>
      </p:sp>
      <p:pic>
        <p:nvPicPr>
          <p:cNvPr id="2097221" name="Picture 2"/>
          <p:cNvPicPr>
            <a:picLocks noChangeAspect="1" noChangeArrowheads="1"/>
          </p:cNvPicPr>
          <p:nvPr/>
        </p:nvPicPr>
        <p:blipFill>
          <a:blip r:embed="rId1" cstate="print"/>
          <a:srcRect/>
          <a:stretch>
            <a:fillRect/>
          </a:stretch>
        </p:blipFill>
        <p:spPr bwMode="auto">
          <a:xfrm>
            <a:off x="45559" y="-29036"/>
            <a:ext cx="12192000" cy="6858000"/>
          </a:xfrm>
          <a:prstGeom prst="rect">
            <a:avLst/>
          </a:prstGeom>
          <a:noFill/>
          <a:ln w="9525">
            <a:noFill/>
            <a:miter lim="800000"/>
            <a:headEnd/>
            <a:tailEnd/>
          </a:ln>
        </p:spPr>
      </p:pic>
      <p:pic>
        <p:nvPicPr>
          <p:cNvPr id="2097222" name="图片" descr="C:\Users\Administrator\Desktop\微信图片_20200730113918.png"/>
          <p:cNvPicPr>
            <a:picLocks noChangeAspect="1"/>
          </p:cNvPicPr>
          <p:nvPr/>
        </p:nvPicPr>
        <p:blipFill>
          <a:blip r:embed="rId2" cstate="print"/>
          <a:stretch>
            <a:fillRect/>
          </a:stretch>
        </p:blipFill>
        <p:spPr>
          <a:xfrm>
            <a:off x="-518159" y="-165985"/>
            <a:ext cx="1991359" cy="1292075"/>
          </a:xfrm>
          <a:prstGeom prst="rect">
            <a:avLst/>
          </a:prstGeom>
          <a:noFill/>
          <a:ln w="9525" cap="flat" cmpd="sng">
            <a:noFill/>
            <a:prstDash val="solid"/>
            <a:miter/>
          </a:ln>
        </p:spPr>
      </p:pic>
      <p:sp>
        <p:nvSpPr>
          <p:cNvPr id="1048712" name="矩形"/>
          <p:cNvSpPr/>
          <p:nvPr/>
        </p:nvSpPr>
        <p:spPr>
          <a:xfrm>
            <a:off x="1290320" y="182880"/>
            <a:ext cx="4643119" cy="52197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1" dirty="0">
                <a:solidFill>
                  <a:srgbClr val="00B050"/>
                </a:solidFill>
                <a:latin typeface="Perpetua" panose="02020502060401020303" charset="0"/>
                <a:cs typeface="Perpetua" panose="02020502060401020303" charset="0"/>
                <a:sym typeface="+mn-ea"/>
              </a:rPr>
              <a:t>卫生健康预警教育公益项目</a:t>
            </a:r>
            <a:endParaRPr lang="en-US" altLang="zh-CN" sz="2800" b="1" i="1" u="none" strike="noStrike" kern="1200" cap="none" spc="0" baseline="0" dirty="0">
              <a:solidFill>
                <a:srgbClr val="00B050"/>
              </a:solidFill>
              <a:latin typeface="Perpetua" panose="02020502060401020303" charset="0"/>
              <a:ea typeface="宋体" pitchFamily="2" charset="-122"/>
              <a:cs typeface="Perpetua" panose="02020502060401020303" charset="0"/>
              <a:sym typeface="+mn-ea"/>
            </a:endParaRPr>
          </a:p>
        </p:txBody>
      </p:sp>
      <p:grpSp>
        <p:nvGrpSpPr>
          <p:cNvPr id="136" name="组合"/>
          <p:cNvGrpSpPr/>
          <p:nvPr/>
        </p:nvGrpSpPr>
        <p:grpSpPr>
          <a:xfrm>
            <a:off x="0" y="701040"/>
            <a:ext cx="12192000" cy="198119"/>
            <a:chOff x="0" y="701040"/>
            <a:chExt cx="12192000" cy="198119"/>
          </a:xfrm>
        </p:grpSpPr>
        <p:sp>
          <p:nvSpPr>
            <p:cNvPr id="1048713" name="流程图: 过程"/>
            <p:cNvSpPr/>
            <p:nvPr/>
          </p:nvSpPr>
          <p:spPr>
            <a:xfrm>
              <a:off x="0" y="853440"/>
              <a:ext cx="12192000" cy="45719"/>
            </a:xfrm>
            <a:prstGeom prst="flowChartProcess">
              <a:avLst/>
            </a:prstGeom>
            <a:solidFill>
              <a:srgbClr val="92D050"/>
            </a:solidFill>
            <a:scene3d>
              <a:camera prst="legacyObliqueFront"/>
              <a:lightRig rig="legacyFlat4" dir="t"/>
            </a:scene3d>
            <a:sp3d prstMaterial="legacyMatte">
              <a:bevelT w="13500" h="13500" prst="angle"/>
              <a:bevelB w="13500" h="13500" prst="angle"/>
            </a:sp3d>
          </p:spPr>
          <p:txBody>
            <a:bodyPr rtlCol="0" anchor="ctr"/>
            <a:lstStyle/>
            <a:p>
              <a:pPr algn="ctr"/>
            </a:p>
          </p:txBody>
        </p:sp>
        <p:sp>
          <p:nvSpPr>
            <p:cNvPr id="1048714" name="直线"/>
            <p:cNvSpPr/>
            <p:nvPr/>
          </p:nvSpPr>
          <p:spPr>
            <a:xfrm>
              <a:off x="599440" y="701040"/>
              <a:ext cx="10911840" cy="0"/>
            </a:xfrm>
            <a:prstGeom prst="line">
              <a:avLst/>
            </a:prstGeom>
            <a:noFill/>
            <a:ln w="9525" cap="flat" cmpd="sng">
              <a:solidFill>
                <a:srgbClr val="92D050"/>
              </a:solidFill>
              <a:prstDash val="solid"/>
              <a:round/>
            </a:ln>
            <a:effectLst>
              <a:outerShdw blurRad="50800" dist="50800" dir="5400000" algn="ctr" rotWithShape="0">
                <a:srgbClr val="92D050">
                  <a:alpha val="99607"/>
                </a:srgbClr>
              </a:outerShdw>
            </a:effectLst>
          </p:spPr>
          <p:txBody>
            <a:bodyPr rtlCol="0" anchor="ctr"/>
            <a:lstStyle/>
            <a:p>
              <a:pPr algn="ctr"/>
            </a:p>
          </p:txBody>
        </p:sp>
      </p:grpSp>
      <p:sp>
        <p:nvSpPr>
          <p:cNvPr id="1048715" name="矩形 5"/>
          <p:cNvSpPr/>
          <p:nvPr/>
        </p:nvSpPr>
        <p:spPr>
          <a:xfrm>
            <a:off x="1124924" y="1125558"/>
            <a:ext cx="4705134" cy="400110"/>
          </a:xfrm>
          <a:prstGeom prst="rect">
            <a:avLst/>
          </a:prstGeom>
        </p:spPr>
        <p:txBody>
          <a:bodyPr wrap="none">
            <a:spAutoFit/>
          </a:bodyPr>
          <a:lstStyle/>
          <a:p>
            <a:r>
              <a:rPr lang="zh-CN" altLang="en-US" sz="2000" b="1" dirty="0">
                <a:solidFill>
                  <a:srgbClr val="333333"/>
                </a:solidFill>
                <a:latin typeface="-apple-system"/>
              </a:rPr>
              <a:t>为何德尔塔（</a:t>
            </a:r>
            <a:r>
              <a:rPr lang="en-US" altLang="zh-CN" sz="2000" b="1" dirty="0">
                <a:solidFill>
                  <a:srgbClr val="333333"/>
                </a:solidFill>
                <a:latin typeface="-apple-system"/>
              </a:rPr>
              <a:t>Delta</a:t>
            </a:r>
            <a:r>
              <a:rPr lang="zh-CN" altLang="en-US" sz="2000" b="1" dirty="0">
                <a:solidFill>
                  <a:srgbClr val="333333"/>
                </a:solidFill>
                <a:latin typeface="-apple-system"/>
              </a:rPr>
              <a:t>）变异毒株如此可怕</a:t>
            </a:r>
            <a:endParaRPr lang="zh-CN" altLang="en-US" sz="2000" dirty="0"/>
          </a:p>
        </p:txBody>
      </p:sp>
      <p:pic>
        <p:nvPicPr>
          <p:cNvPr id="2097223" name="图片 6"/>
          <p:cNvPicPr>
            <a:picLocks noChangeAspect="1"/>
          </p:cNvPicPr>
          <p:nvPr/>
        </p:nvPicPr>
        <p:blipFill>
          <a:blip r:embed="rId3" cstate="print"/>
          <a:stretch>
            <a:fillRect/>
          </a:stretch>
        </p:blipFill>
        <p:spPr>
          <a:xfrm>
            <a:off x="7077826" y="1018821"/>
            <a:ext cx="4433454" cy="4166830"/>
          </a:xfrm>
          <a:prstGeom prst="rect">
            <a:avLst/>
          </a:prstGeom>
        </p:spPr>
      </p:pic>
      <p:sp>
        <p:nvSpPr>
          <p:cNvPr id="1048716" name="矩形 7"/>
          <p:cNvSpPr/>
          <p:nvPr/>
        </p:nvSpPr>
        <p:spPr>
          <a:xfrm>
            <a:off x="270460" y="1564882"/>
            <a:ext cx="6096000" cy="646331"/>
          </a:xfrm>
          <a:prstGeom prst="rect">
            <a:avLst/>
          </a:prstGeom>
        </p:spPr>
        <p:txBody>
          <a:bodyPr>
            <a:spAutoFit/>
          </a:bodyPr>
          <a:lstStyle/>
          <a:p>
            <a:r>
              <a:rPr lang="zh-CN" altLang="en-US" dirty="0">
                <a:solidFill>
                  <a:srgbClr val="404040"/>
                </a:solidFill>
                <a:latin typeface="STHeiti"/>
              </a:rPr>
              <a:t>相比较其他新冠病毒的变种，</a:t>
            </a:r>
            <a:r>
              <a:rPr lang="zh-CN" altLang="en-US" dirty="0">
                <a:solidFill>
                  <a:srgbClr val="FF0000"/>
                </a:solidFill>
                <a:latin typeface="STHeiti"/>
              </a:rPr>
              <a:t>德尔塔变异毒株有以下几个特点：</a:t>
            </a:r>
            <a:endParaRPr lang="zh-CN" altLang="en-US" dirty="0">
              <a:solidFill>
                <a:srgbClr val="FF0000"/>
              </a:solidFill>
            </a:endParaRPr>
          </a:p>
        </p:txBody>
      </p:sp>
      <p:sp>
        <p:nvSpPr>
          <p:cNvPr id="1048717" name="矩形 8"/>
          <p:cNvSpPr/>
          <p:nvPr/>
        </p:nvSpPr>
        <p:spPr>
          <a:xfrm>
            <a:off x="270460" y="2364136"/>
            <a:ext cx="6310448" cy="1477328"/>
          </a:xfrm>
          <a:prstGeom prst="rect">
            <a:avLst/>
          </a:prstGeom>
        </p:spPr>
        <p:txBody>
          <a:bodyPr wrap="square">
            <a:spAutoFit/>
          </a:bodyPr>
          <a:lstStyle/>
          <a:p>
            <a:r>
              <a:rPr lang="zh-CN" altLang="en-US" b="1" dirty="0">
                <a:solidFill>
                  <a:srgbClr val="FF0000"/>
                </a:solidFill>
                <a:latin typeface="STHeiti"/>
              </a:rPr>
              <a:t>①传播能力显著增强 </a:t>
            </a:r>
            <a:r>
              <a:rPr lang="en-US" altLang="zh-CN" b="1" dirty="0">
                <a:solidFill>
                  <a:srgbClr val="FF0000"/>
                </a:solidFill>
                <a:latin typeface="STHeiti"/>
              </a:rPr>
              <a:t>: </a:t>
            </a:r>
            <a:r>
              <a:rPr lang="zh-CN" altLang="en-US" b="1" dirty="0">
                <a:solidFill>
                  <a:srgbClr val="FF0000"/>
                </a:solidFill>
                <a:latin typeface="STHeiti"/>
              </a:rPr>
              <a:t>比以往其他毒株的传播能力提高一倍，比在英国发现的阿尔法毒株传播能力提高超过</a:t>
            </a:r>
            <a:r>
              <a:rPr lang="en-US" altLang="zh-CN" b="1" dirty="0">
                <a:solidFill>
                  <a:srgbClr val="FF0000"/>
                </a:solidFill>
                <a:latin typeface="STHeiti"/>
              </a:rPr>
              <a:t>40%,</a:t>
            </a:r>
            <a:r>
              <a:rPr lang="en-US" altLang="zh-CN" sz="1800" b="1" dirty="0">
                <a:solidFill>
                  <a:srgbClr val="FF0000"/>
                </a:solidFill>
                <a:latin typeface="仿宋" panose="02010609060101010101" pitchFamily="49" charset="-122"/>
                <a:ea typeface="仿宋" panose="02010609060101010101" pitchFamily="49" charset="-122"/>
                <a:cs typeface="Perpetua" panose="02020502060401020303" charset="0"/>
              </a:rPr>
              <a:t> </a:t>
            </a:r>
            <a:r>
              <a:rPr lang="en-US" altLang="zh-CN" b="1" dirty="0">
                <a:solidFill>
                  <a:srgbClr val="FF0000"/>
                </a:solidFill>
                <a:latin typeface="STHeiti"/>
              </a:rPr>
              <a:t>0.6m</a:t>
            </a:r>
            <a:r>
              <a:rPr lang="zh-CN" altLang="en-US" b="1" dirty="0">
                <a:solidFill>
                  <a:srgbClr val="FF0000"/>
                </a:solidFill>
                <a:latin typeface="STHeiti"/>
              </a:rPr>
              <a:t>距离</a:t>
            </a:r>
            <a:r>
              <a:rPr lang="en-US" altLang="zh-CN" b="1" dirty="0">
                <a:solidFill>
                  <a:srgbClr val="FF0000"/>
                </a:solidFill>
                <a:latin typeface="STHeiti"/>
              </a:rPr>
              <a:t>5S</a:t>
            </a:r>
            <a:r>
              <a:rPr lang="zh-CN" altLang="en-US" b="1" dirty="0">
                <a:solidFill>
                  <a:srgbClr val="FF0000"/>
                </a:solidFill>
                <a:latin typeface="STHeiti"/>
              </a:rPr>
              <a:t>钟就会传染。“同一空间、同一单位、同一建筑，发病前四天”和病人相处在一起的为</a:t>
            </a:r>
            <a:r>
              <a:rPr lang="zh-CN" altLang="en-US" sz="1800" b="1" dirty="0">
                <a:solidFill>
                  <a:srgbClr val="FF0000"/>
                </a:solidFill>
                <a:latin typeface="华文仿宋" panose="02010600040101010101" pitchFamily="2" charset="-122"/>
                <a:ea typeface="华文仿宋" panose="02010600040101010101" pitchFamily="2" charset="-122"/>
                <a:cs typeface="Perpetua" panose="02020502060401020303" charset="0"/>
              </a:rPr>
              <a:t>“密切接触者”</a:t>
            </a:r>
            <a:endParaRPr lang="en-US" altLang="zh-CN" sz="1800" b="1" dirty="0">
              <a:solidFill>
                <a:srgbClr val="FF0000"/>
              </a:solidFill>
              <a:latin typeface="华文仿宋" panose="02010600040101010101" pitchFamily="2" charset="-122"/>
              <a:ea typeface="华文仿宋" panose="02010600040101010101" pitchFamily="2" charset="-122"/>
              <a:cs typeface="Perpetua" panose="02020502060401020303" charset="0"/>
            </a:endParaRPr>
          </a:p>
          <a:p>
            <a:endParaRPr lang="zh-CN" altLang="en-US" dirty="0"/>
          </a:p>
        </p:txBody>
      </p:sp>
      <p:sp>
        <p:nvSpPr>
          <p:cNvPr id="1048718" name="矩形 10"/>
          <p:cNvSpPr/>
          <p:nvPr/>
        </p:nvSpPr>
        <p:spPr>
          <a:xfrm>
            <a:off x="270459" y="3689569"/>
            <a:ext cx="6310449" cy="646331"/>
          </a:xfrm>
          <a:prstGeom prst="rect">
            <a:avLst/>
          </a:prstGeom>
        </p:spPr>
        <p:txBody>
          <a:bodyPr wrap="square">
            <a:spAutoFit/>
          </a:bodyPr>
          <a:lstStyle/>
          <a:p>
            <a:r>
              <a:rPr lang="zh-CN" altLang="en-US" b="1" dirty="0">
                <a:solidFill>
                  <a:srgbClr val="FF0000"/>
                </a:solidFill>
                <a:latin typeface="STHeiti"/>
              </a:rPr>
              <a:t>②潜伏期和传代间隔缩短 </a:t>
            </a:r>
            <a:r>
              <a:rPr lang="en-US" altLang="zh-CN" b="1" dirty="0">
                <a:solidFill>
                  <a:srgbClr val="FF0000"/>
                </a:solidFill>
                <a:latin typeface="STHeiti"/>
              </a:rPr>
              <a:t>: </a:t>
            </a:r>
            <a:r>
              <a:rPr lang="zh-CN" altLang="en-US" dirty="0">
                <a:solidFill>
                  <a:srgbClr val="404040"/>
                </a:solidFill>
                <a:latin typeface="STHeiti"/>
              </a:rPr>
              <a:t>从外地前期情况看，甚至短短</a:t>
            </a:r>
            <a:r>
              <a:rPr lang="en-US" altLang="zh-CN" dirty="0">
                <a:solidFill>
                  <a:srgbClr val="404040"/>
                </a:solidFill>
                <a:latin typeface="STHeiti"/>
              </a:rPr>
              <a:t>10</a:t>
            </a:r>
            <a:r>
              <a:rPr lang="zh-CN" altLang="en-US" dirty="0">
                <a:solidFill>
                  <a:srgbClr val="404040"/>
                </a:solidFill>
                <a:latin typeface="STHeiti"/>
              </a:rPr>
              <a:t>天内就传了五六代，病毒传播速度在加快。</a:t>
            </a:r>
            <a:endParaRPr lang="zh-CN" altLang="en-US" dirty="0"/>
          </a:p>
        </p:txBody>
      </p:sp>
      <p:sp>
        <p:nvSpPr>
          <p:cNvPr id="1048719" name="矩形 11"/>
          <p:cNvSpPr/>
          <p:nvPr/>
        </p:nvSpPr>
        <p:spPr>
          <a:xfrm>
            <a:off x="294536" y="4539134"/>
            <a:ext cx="6310449" cy="646331"/>
          </a:xfrm>
          <a:prstGeom prst="rect">
            <a:avLst/>
          </a:prstGeom>
        </p:spPr>
        <p:txBody>
          <a:bodyPr wrap="square">
            <a:spAutoFit/>
          </a:bodyPr>
          <a:lstStyle/>
          <a:p>
            <a:r>
              <a:rPr lang="zh-CN" altLang="en-US" b="1" dirty="0">
                <a:solidFill>
                  <a:srgbClr val="FF0000"/>
                </a:solidFill>
                <a:latin typeface="STHeiti"/>
              </a:rPr>
              <a:t>③病毒载量高 </a:t>
            </a:r>
            <a:r>
              <a:rPr lang="en-US" altLang="zh-CN" b="1" dirty="0">
                <a:solidFill>
                  <a:srgbClr val="FF0000"/>
                </a:solidFill>
                <a:latin typeface="STHeiti"/>
              </a:rPr>
              <a:t>:</a:t>
            </a:r>
            <a:r>
              <a:rPr lang="zh-CN" altLang="en-US" b="1" dirty="0">
                <a:solidFill>
                  <a:srgbClr val="FF0000"/>
                </a:solidFill>
                <a:latin typeface="STHeiti"/>
              </a:rPr>
              <a:t> </a:t>
            </a:r>
            <a:r>
              <a:rPr lang="zh-CN" altLang="en-US" dirty="0">
                <a:solidFill>
                  <a:srgbClr val="404040"/>
                </a:solidFill>
                <a:latin typeface="STHeiti"/>
              </a:rPr>
              <a:t>患者</a:t>
            </a:r>
            <a:r>
              <a:rPr lang="en-US" altLang="zh-CN" dirty="0">
                <a:solidFill>
                  <a:srgbClr val="404040"/>
                </a:solidFill>
                <a:latin typeface="STHeiti"/>
              </a:rPr>
              <a:t>CT</a:t>
            </a:r>
            <a:r>
              <a:rPr lang="zh-CN" altLang="en-US" dirty="0">
                <a:solidFill>
                  <a:srgbClr val="404040"/>
                </a:solidFill>
                <a:latin typeface="STHeiti"/>
              </a:rPr>
              <a:t>值特别低，</a:t>
            </a:r>
            <a:r>
              <a:rPr lang="en-US" altLang="zh-CN" dirty="0">
                <a:solidFill>
                  <a:srgbClr val="404040"/>
                </a:solidFill>
                <a:latin typeface="STHeiti"/>
              </a:rPr>
              <a:t>CT</a:t>
            </a:r>
            <a:r>
              <a:rPr lang="zh-CN" altLang="en-US" dirty="0">
                <a:solidFill>
                  <a:srgbClr val="404040"/>
                </a:solidFill>
                <a:latin typeface="STHeiti"/>
              </a:rPr>
              <a:t>值低代表病毒载量高，患者核算转阴的时间延长。 </a:t>
            </a:r>
            <a:endParaRPr lang="zh-CN" altLang="en-US" dirty="0">
              <a:solidFill>
                <a:srgbClr val="FF0000"/>
              </a:solidFill>
            </a:endParaRPr>
          </a:p>
        </p:txBody>
      </p:sp>
      <p:sp>
        <p:nvSpPr>
          <p:cNvPr id="1048720" name="矩形 12"/>
          <p:cNvSpPr/>
          <p:nvPr/>
        </p:nvSpPr>
        <p:spPr>
          <a:xfrm>
            <a:off x="270460" y="5351636"/>
            <a:ext cx="9856131" cy="1477328"/>
          </a:xfrm>
          <a:prstGeom prst="rect">
            <a:avLst/>
          </a:prstGeom>
        </p:spPr>
        <p:txBody>
          <a:bodyPr wrap="square">
            <a:spAutoFit/>
          </a:bodyPr>
          <a:lstStyle/>
          <a:p>
            <a:r>
              <a:rPr lang="zh-CN" altLang="en-US" dirty="0">
                <a:solidFill>
                  <a:srgbClr val="404040"/>
                </a:solidFill>
                <a:latin typeface="STHeiti"/>
              </a:rPr>
              <a:t>    截止到目前世卫组织的最新统计，德尔塔病毒已经扩散到了超过</a:t>
            </a:r>
            <a:r>
              <a:rPr lang="en-US" altLang="zh-CN" dirty="0">
                <a:solidFill>
                  <a:srgbClr val="FF0000"/>
                </a:solidFill>
                <a:latin typeface="STHeiti"/>
              </a:rPr>
              <a:t>90</a:t>
            </a:r>
            <a:r>
              <a:rPr lang="zh-CN" altLang="en-US" dirty="0">
                <a:solidFill>
                  <a:srgbClr val="FF0000"/>
                </a:solidFill>
                <a:latin typeface="STHeiti"/>
              </a:rPr>
              <a:t>多个国家和地区</a:t>
            </a:r>
            <a:r>
              <a:rPr lang="zh-CN" altLang="en-US" dirty="0">
                <a:solidFill>
                  <a:srgbClr val="404040"/>
                </a:solidFill>
                <a:latin typeface="STHeiti"/>
              </a:rPr>
              <a:t>。</a:t>
            </a:r>
            <a:endParaRPr lang="en-US" altLang="zh-CN" dirty="0">
              <a:solidFill>
                <a:srgbClr val="404040"/>
              </a:solidFill>
              <a:latin typeface="STHeiti"/>
            </a:endParaRPr>
          </a:p>
          <a:p>
            <a:r>
              <a:rPr lang="zh-CN" altLang="en-US" dirty="0">
                <a:solidFill>
                  <a:srgbClr val="404040"/>
                </a:solidFill>
                <a:latin typeface="STHeiti"/>
              </a:rPr>
              <a:t>    而且有个值得注意的细节，在</a:t>
            </a:r>
            <a:r>
              <a:rPr lang="en-US" altLang="zh-CN" dirty="0">
                <a:solidFill>
                  <a:srgbClr val="404040"/>
                </a:solidFill>
                <a:latin typeface="STHeiti"/>
              </a:rPr>
              <a:t>6</a:t>
            </a:r>
            <a:r>
              <a:rPr lang="zh-CN" altLang="en-US" dirty="0">
                <a:solidFill>
                  <a:srgbClr val="404040"/>
                </a:solidFill>
                <a:latin typeface="STHeiti"/>
              </a:rPr>
              <a:t>月</a:t>
            </a:r>
            <a:r>
              <a:rPr lang="en-US" altLang="zh-CN" dirty="0">
                <a:solidFill>
                  <a:srgbClr val="404040"/>
                </a:solidFill>
                <a:latin typeface="STHeiti"/>
              </a:rPr>
              <a:t>10</a:t>
            </a:r>
            <a:r>
              <a:rPr lang="zh-CN" altLang="en-US" dirty="0">
                <a:solidFill>
                  <a:srgbClr val="404040"/>
                </a:solidFill>
                <a:latin typeface="STHeiti"/>
              </a:rPr>
              <a:t>号的时候，世卫组织的欧洲区主任还在新闻发布会上表示德尔塔病毒很可能会拿下欧洲，结果这话讲完仅仅一个星期，也就是</a:t>
            </a:r>
            <a:r>
              <a:rPr lang="en-US" altLang="zh-CN" dirty="0">
                <a:solidFill>
                  <a:srgbClr val="404040"/>
                </a:solidFill>
                <a:latin typeface="STHeiti"/>
              </a:rPr>
              <a:t>16</a:t>
            </a:r>
            <a:r>
              <a:rPr lang="zh-CN" altLang="en-US" dirty="0">
                <a:solidFill>
                  <a:srgbClr val="404040"/>
                </a:solidFill>
                <a:latin typeface="STHeiti"/>
              </a:rPr>
              <a:t>号的时候，世卫组织表示德尔塔已经成为全球范围最普遍的新冠变种，</a:t>
            </a:r>
            <a:r>
              <a:rPr lang="zh-CN" altLang="en-US" dirty="0">
                <a:solidFill>
                  <a:srgbClr val="FF0000"/>
                </a:solidFill>
                <a:latin typeface="STHeiti"/>
              </a:rPr>
              <a:t>仅仅一周时间就从区域流行变成了全球流行</a:t>
            </a:r>
            <a:r>
              <a:rPr lang="zh-CN" altLang="en-US" dirty="0">
                <a:solidFill>
                  <a:srgbClr val="404040"/>
                </a:solidFill>
                <a:latin typeface="STHeiti"/>
              </a:rPr>
              <a:t>。</a:t>
            </a:r>
            <a:endParaRPr lang="zh-CN" altLang="en-US"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日期占位符 1"/>
          <p:cNvSpPr>
            <a:spLocks noGrp="1"/>
          </p:cNvSpPr>
          <p:nvPr>
            <p:ph type="dt" sz="half" idx="10"/>
          </p:nvPr>
        </p:nvSpPr>
        <p:spPr/>
        <p:txBody>
          <a:bodyPr/>
          <a:lstStyle/>
          <a:p>
            <a:fld id="{EDBF3601-8EBA-4D05-993D-BB342311934F}" type="datetime1">
              <a:rPr lang="zh-CN" altLang="en-US" smtClean="0"/>
            </a:fld>
            <a:endParaRPr lang="en-US" dirty="0"/>
          </a:p>
        </p:txBody>
      </p:sp>
      <p:pic>
        <p:nvPicPr>
          <p:cNvPr id="2097224"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pic>
        <p:nvPicPr>
          <p:cNvPr id="2097225" name="图片" descr="C:\Users\Administrator\Desktop\微信图片_20200730113918.png"/>
          <p:cNvPicPr>
            <a:picLocks noChangeAspect="1"/>
          </p:cNvPicPr>
          <p:nvPr/>
        </p:nvPicPr>
        <p:blipFill>
          <a:blip r:embed="rId2" cstate="print"/>
          <a:stretch>
            <a:fillRect/>
          </a:stretch>
        </p:blipFill>
        <p:spPr>
          <a:xfrm>
            <a:off x="-518159" y="-165985"/>
            <a:ext cx="1991359" cy="1292075"/>
          </a:xfrm>
          <a:prstGeom prst="rect">
            <a:avLst/>
          </a:prstGeom>
          <a:noFill/>
          <a:ln w="9525" cap="flat" cmpd="sng">
            <a:noFill/>
            <a:prstDash val="solid"/>
            <a:miter/>
          </a:ln>
        </p:spPr>
      </p:pic>
      <p:sp>
        <p:nvSpPr>
          <p:cNvPr id="1048722" name="矩形"/>
          <p:cNvSpPr/>
          <p:nvPr/>
        </p:nvSpPr>
        <p:spPr>
          <a:xfrm>
            <a:off x="1290320" y="182880"/>
            <a:ext cx="4643119" cy="52197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1" dirty="0">
                <a:solidFill>
                  <a:srgbClr val="00B050"/>
                </a:solidFill>
                <a:latin typeface="Perpetua" panose="02020502060401020303" charset="0"/>
                <a:cs typeface="Perpetua" panose="02020502060401020303" charset="0"/>
                <a:sym typeface="+mn-ea"/>
              </a:rPr>
              <a:t>卫生健康预警教育公益项目</a:t>
            </a:r>
            <a:endParaRPr lang="en-US" altLang="zh-CN" sz="2800" b="1" i="1" u="none" strike="noStrike" kern="1200" cap="none" spc="0" baseline="0" dirty="0">
              <a:solidFill>
                <a:srgbClr val="00B050"/>
              </a:solidFill>
              <a:latin typeface="Perpetua" panose="02020502060401020303" charset="0"/>
              <a:ea typeface="宋体" pitchFamily="2" charset="-122"/>
              <a:cs typeface="Perpetua" panose="02020502060401020303" charset="0"/>
              <a:sym typeface="+mn-ea"/>
            </a:endParaRPr>
          </a:p>
        </p:txBody>
      </p:sp>
      <p:grpSp>
        <p:nvGrpSpPr>
          <p:cNvPr id="138" name="组合"/>
          <p:cNvGrpSpPr/>
          <p:nvPr/>
        </p:nvGrpSpPr>
        <p:grpSpPr>
          <a:xfrm>
            <a:off x="0" y="701040"/>
            <a:ext cx="12192000" cy="198119"/>
            <a:chOff x="0" y="701040"/>
            <a:chExt cx="12192000" cy="198119"/>
          </a:xfrm>
        </p:grpSpPr>
        <p:sp>
          <p:nvSpPr>
            <p:cNvPr id="1048723" name="流程图: 过程"/>
            <p:cNvSpPr/>
            <p:nvPr/>
          </p:nvSpPr>
          <p:spPr>
            <a:xfrm>
              <a:off x="0" y="853440"/>
              <a:ext cx="12192000" cy="45719"/>
            </a:xfrm>
            <a:prstGeom prst="flowChartProcess">
              <a:avLst/>
            </a:prstGeom>
            <a:solidFill>
              <a:srgbClr val="92D050"/>
            </a:solidFill>
            <a:scene3d>
              <a:camera prst="legacyObliqueFront"/>
              <a:lightRig rig="legacyFlat4" dir="t"/>
            </a:scene3d>
            <a:sp3d prstMaterial="legacyMatte">
              <a:bevelT w="13500" h="13500" prst="angle"/>
              <a:bevelB w="13500" h="13500" prst="angle"/>
            </a:sp3d>
          </p:spPr>
          <p:txBody>
            <a:bodyPr rtlCol="0" anchor="ctr"/>
            <a:lstStyle/>
            <a:p>
              <a:pPr algn="ctr"/>
            </a:p>
          </p:txBody>
        </p:sp>
        <p:sp>
          <p:nvSpPr>
            <p:cNvPr id="1048724" name="直线"/>
            <p:cNvSpPr/>
            <p:nvPr/>
          </p:nvSpPr>
          <p:spPr>
            <a:xfrm>
              <a:off x="599440" y="701040"/>
              <a:ext cx="10911840" cy="0"/>
            </a:xfrm>
            <a:prstGeom prst="line">
              <a:avLst/>
            </a:prstGeom>
            <a:noFill/>
            <a:ln w="9525" cap="flat" cmpd="sng">
              <a:solidFill>
                <a:srgbClr val="92D050"/>
              </a:solidFill>
              <a:prstDash val="solid"/>
              <a:round/>
            </a:ln>
            <a:effectLst>
              <a:outerShdw blurRad="50800" dist="50800" dir="5400000" algn="ctr" rotWithShape="0">
                <a:srgbClr val="92D050">
                  <a:alpha val="99607"/>
                </a:srgbClr>
              </a:outerShdw>
            </a:effectLst>
          </p:spPr>
          <p:txBody>
            <a:bodyPr rtlCol="0" anchor="ctr"/>
            <a:lstStyle/>
            <a:p>
              <a:pPr algn="ctr"/>
            </a:p>
          </p:txBody>
        </p:sp>
      </p:grpSp>
      <p:sp>
        <p:nvSpPr>
          <p:cNvPr id="1048725" name="矩形 17"/>
          <p:cNvSpPr/>
          <p:nvPr/>
        </p:nvSpPr>
        <p:spPr>
          <a:xfrm>
            <a:off x="360449" y="1065144"/>
            <a:ext cx="3897221" cy="461665"/>
          </a:xfrm>
          <a:prstGeom prst="rect">
            <a:avLst/>
          </a:prstGeom>
        </p:spPr>
        <p:txBody>
          <a:bodyPr wrap="none">
            <a:spAutoFit/>
          </a:bodyPr>
          <a:lstStyle/>
          <a:p>
            <a:r>
              <a:rPr lang="zh-CN" altLang="en-US" sz="2400" b="1" dirty="0"/>
              <a:t>公众如何做好风险隐患防范</a:t>
            </a:r>
            <a:endParaRPr lang="zh-CN" altLang="en-US" sz="2400" b="1" dirty="0"/>
          </a:p>
        </p:txBody>
      </p:sp>
      <p:sp>
        <p:nvSpPr>
          <p:cNvPr id="1048726" name="文本框 14"/>
          <p:cNvSpPr txBox="1"/>
          <p:nvPr/>
        </p:nvSpPr>
        <p:spPr>
          <a:xfrm>
            <a:off x="227136" y="1515957"/>
            <a:ext cx="6138734" cy="1815882"/>
          </a:xfrm>
          <a:prstGeom prst="rect">
            <a:avLst/>
          </a:prstGeom>
          <a:noFill/>
        </p:spPr>
        <p:txBody>
          <a:bodyPr wrap="square" rtlCol="0">
            <a:spAutoFit/>
          </a:bodyPr>
          <a:lstStyle/>
          <a:p>
            <a:r>
              <a:rPr lang="zh-CN" altLang="en-US" sz="1600" b="1" dirty="0">
                <a:solidFill>
                  <a:srgbClr val="FF0000"/>
                </a:solidFill>
              </a:rPr>
              <a:t>一、坚持常态化疫情防控措施。</a:t>
            </a:r>
            <a:r>
              <a:rPr lang="zh-CN" altLang="en-US" sz="1600" dirty="0"/>
              <a:t>科学佩戴口罩，勤洗手，常通风，尽量不去人群密集、空气不流通的场所。自觉遵守防疫措施，在商场、超市、酒店、影剧院、体育场、公交车、地铁、机场候机室等公共场所，配合做好戴口罩、消毒、验码测温、一米线等防控措施。</a:t>
            </a:r>
            <a:r>
              <a:rPr lang="zh-CN" altLang="en-US" sz="1600" dirty="0">
                <a:solidFill>
                  <a:srgbClr val="333333"/>
                </a:solidFill>
                <a:latin typeface="-apple-system"/>
              </a:rPr>
              <a:t>无论病毒如何突变，其传播途径仍然是通过空气飞沫进行传播。</a:t>
            </a:r>
            <a:endParaRPr lang="en-US" altLang="zh-CN" sz="1600" dirty="0"/>
          </a:p>
          <a:p>
            <a:r>
              <a:rPr lang="zh-CN" altLang="en-US" sz="1600" u="sng" dirty="0">
                <a:solidFill>
                  <a:srgbClr val="FF0000"/>
                </a:solidFill>
                <a:latin typeface="-apple-system"/>
              </a:rPr>
              <a:t>研究表明：当新冠患者与健康者面对面交流时，如果两人都不戴口罩，感染概率是</a:t>
            </a:r>
            <a:r>
              <a:rPr lang="en-US" altLang="zh-CN" sz="1600" u="sng" dirty="0">
                <a:solidFill>
                  <a:srgbClr val="FF0000"/>
                </a:solidFill>
                <a:latin typeface="-apple-system"/>
              </a:rPr>
              <a:t>90%</a:t>
            </a:r>
            <a:r>
              <a:rPr lang="zh-CN" altLang="en-US" sz="1600" u="sng" dirty="0">
                <a:solidFill>
                  <a:srgbClr val="FF0000"/>
                </a:solidFill>
                <a:latin typeface="-apple-system"/>
              </a:rPr>
              <a:t>；如果两人都戴口罩，概率降低至</a:t>
            </a:r>
            <a:r>
              <a:rPr lang="en-US" altLang="zh-CN" sz="1600" u="sng" dirty="0">
                <a:solidFill>
                  <a:srgbClr val="FF0000"/>
                </a:solidFill>
                <a:latin typeface="-apple-system"/>
              </a:rPr>
              <a:t>1.5%</a:t>
            </a:r>
            <a:r>
              <a:rPr lang="zh-CN" altLang="en-US" sz="1600" u="sng" dirty="0">
                <a:solidFill>
                  <a:srgbClr val="FF0000"/>
                </a:solidFill>
                <a:latin typeface="-apple-system"/>
              </a:rPr>
              <a:t>。</a:t>
            </a:r>
            <a:endParaRPr lang="zh-CN" altLang="en-US" sz="1600" u="sng" dirty="0">
              <a:solidFill>
                <a:srgbClr val="FF0000"/>
              </a:solidFill>
            </a:endParaRPr>
          </a:p>
        </p:txBody>
      </p:sp>
      <p:sp>
        <p:nvSpPr>
          <p:cNvPr id="1048727" name="文本框 19"/>
          <p:cNvSpPr txBox="1"/>
          <p:nvPr/>
        </p:nvSpPr>
        <p:spPr>
          <a:xfrm>
            <a:off x="227136" y="3380126"/>
            <a:ext cx="5746941" cy="338554"/>
          </a:xfrm>
          <a:prstGeom prst="rect">
            <a:avLst/>
          </a:prstGeom>
          <a:noFill/>
        </p:spPr>
        <p:txBody>
          <a:bodyPr wrap="square" rtlCol="0">
            <a:spAutoFit/>
          </a:bodyPr>
          <a:lstStyle/>
          <a:p>
            <a:r>
              <a:rPr lang="zh-CN" altLang="en-US" sz="1600" b="1" dirty="0">
                <a:solidFill>
                  <a:srgbClr val="FF0000"/>
                </a:solidFill>
              </a:rPr>
              <a:t>二、积极接种新冠疫苗。</a:t>
            </a:r>
            <a:r>
              <a:rPr lang="zh-CN" altLang="en-US" sz="1600" dirty="0"/>
              <a:t>疫苗接种是预防疾病最有效的措施</a:t>
            </a:r>
            <a:endParaRPr lang="zh-CN" altLang="en-US" sz="1600" dirty="0"/>
          </a:p>
        </p:txBody>
      </p:sp>
      <p:sp>
        <p:nvSpPr>
          <p:cNvPr id="1048728" name="文本框 20"/>
          <p:cNvSpPr txBox="1"/>
          <p:nvPr/>
        </p:nvSpPr>
        <p:spPr>
          <a:xfrm>
            <a:off x="186498" y="3845085"/>
            <a:ext cx="6179372" cy="584775"/>
          </a:xfrm>
          <a:prstGeom prst="rect">
            <a:avLst/>
          </a:prstGeom>
          <a:noFill/>
        </p:spPr>
        <p:txBody>
          <a:bodyPr wrap="square" rtlCol="0">
            <a:spAutoFit/>
          </a:bodyPr>
          <a:lstStyle/>
          <a:p>
            <a:r>
              <a:rPr lang="zh-CN" altLang="en-US" sz="1600" b="1" dirty="0">
                <a:solidFill>
                  <a:srgbClr val="FF0000"/>
                </a:solidFill>
              </a:rPr>
              <a:t>三、不聚集，少到密闭、通风不良的公共场所。</a:t>
            </a:r>
            <a:r>
              <a:rPr lang="zh-CN" altLang="en-US" sz="1600" dirty="0"/>
              <a:t>现阶段不参加聚集性活动，减少公共部位的接触，回来后及时洗手。</a:t>
            </a:r>
            <a:endParaRPr lang="zh-CN" altLang="en-US" sz="1600" dirty="0"/>
          </a:p>
        </p:txBody>
      </p:sp>
      <p:sp>
        <p:nvSpPr>
          <p:cNvPr id="1048729" name="文本框 21"/>
          <p:cNvSpPr txBox="1"/>
          <p:nvPr/>
        </p:nvSpPr>
        <p:spPr>
          <a:xfrm>
            <a:off x="186498" y="4556265"/>
            <a:ext cx="5746941" cy="1077218"/>
          </a:xfrm>
          <a:prstGeom prst="rect">
            <a:avLst/>
          </a:prstGeom>
          <a:noFill/>
        </p:spPr>
        <p:txBody>
          <a:bodyPr wrap="square" rtlCol="0">
            <a:spAutoFit/>
          </a:bodyPr>
          <a:lstStyle/>
          <a:p>
            <a:r>
              <a:rPr lang="zh-CN" altLang="en-US" sz="1600" b="1" dirty="0">
                <a:solidFill>
                  <a:srgbClr val="FF0000"/>
                </a:solidFill>
              </a:rPr>
              <a:t>四、可能接触病人或病毒污染场所，要注意做好个人防护和个人卫生。</a:t>
            </a:r>
            <a:r>
              <a:rPr lang="zh-CN" altLang="en-US" sz="1600" dirty="0"/>
              <a:t>佩戴符合要求的个人防护装备，并注意触摸可能的污染物体后要及时洗手、消毒，注意对可能受到污染的物品洗消毒后处理。</a:t>
            </a:r>
            <a:endParaRPr lang="en-US" altLang="zh-CN" sz="1600" dirty="0"/>
          </a:p>
        </p:txBody>
      </p:sp>
      <p:pic>
        <p:nvPicPr>
          <p:cNvPr id="2097226" name="图片 4"/>
          <p:cNvPicPr>
            <a:picLocks noChangeAspect="1"/>
          </p:cNvPicPr>
          <p:nvPr/>
        </p:nvPicPr>
        <p:blipFill>
          <a:blip r:embed="rId3" cstate="print"/>
          <a:stretch>
            <a:fillRect/>
          </a:stretch>
        </p:blipFill>
        <p:spPr>
          <a:xfrm>
            <a:off x="6365870" y="2604492"/>
            <a:ext cx="5353050" cy="3837872"/>
          </a:xfrm>
          <a:prstGeom prst="rect">
            <a:avLst/>
          </a:prstGeom>
        </p:spPr>
      </p:pic>
      <p:sp>
        <p:nvSpPr>
          <p:cNvPr id="1048730" name="文本框 8"/>
          <p:cNvSpPr txBox="1"/>
          <p:nvPr/>
        </p:nvSpPr>
        <p:spPr>
          <a:xfrm>
            <a:off x="6730285" y="5633483"/>
            <a:ext cx="4801314" cy="646331"/>
          </a:xfrm>
          <a:prstGeom prst="rect">
            <a:avLst/>
          </a:prstGeom>
          <a:noFill/>
        </p:spPr>
        <p:txBody>
          <a:bodyPr wrap="none" rtlCol="0">
            <a:spAutoFit/>
          </a:bodyPr>
          <a:lstStyle/>
          <a:p>
            <a:r>
              <a:rPr lang="zh-CN" altLang="en-US" sz="3600" dirty="0">
                <a:solidFill>
                  <a:srgbClr val="FF0000"/>
                </a:solidFill>
                <a:latin typeface="方正舒体" panose="02010601030101010101" pitchFamily="2" charset="-122"/>
                <a:ea typeface="方正舒体" panose="02010601030101010101" pitchFamily="2" charset="-122"/>
              </a:rPr>
              <a:t>战疫，我们必胜！！！</a:t>
            </a:r>
            <a:endParaRPr lang="zh-CN" altLang="en-US" sz="2800" dirty="0">
              <a:solidFill>
                <a:srgbClr val="FF0000"/>
              </a:solidFill>
              <a:latin typeface="方正舒体" panose="02010601030101010101" pitchFamily="2" charset="-122"/>
              <a:ea typeface="方正舒体" panose="02010601030101010101" pitchFamily="2" charset="-122"/>
            </a:endParaRPr>
          </a:p>
        </p:txBody>
      </p:sp>
      <p:sp>
        <p:nvSpPr>
          <p:cNvPr id="1048731" name="文本框 18"/>
          <p:cNvSpPr txBox="1"/>
          <p:nvPr/>
        </p:nvSpPr>
        <p:spPr>
          <a:xfrm>
            <a:off x="186498" y="5758446"/>
            <a:ext cx="5746941" cy="584775"/>
          </a:xfrm>
          <a:prstGeom prst="rect">
            <a:avLst/>
          </a:prstGeom>
          <a:noFill/>
        </p:spPr>
        <p:txBody>
          <a:bodyPr wrap="square" rtlCol="0">
            <a:spAutoFit/>
          </a:bodyPr>
          <a:lstStyle/>
          <a:p>
            <a:r>
              <a:rPr lang="zh-CN" altLang="en-US" sz="1600" b="1" dirty="0">
                <a:solidFill>
                  <a:srgbClr val="FF0000"/>
                </a:solidFill>
              </a:rPr>
              <a:t>五、保持健康的生活方式。</a:t>
            </a:r>
            <a:r>
              <a:rPr lang="zh-CN" altLang="en-US" sz="1600" dirty="0"/>
              <a:t>注意劳逸结合，规律作息，注意饮食卫生，倡导使用公筷公勺，实行分餐制，拒绝食用野味。</a:t>
            </a:r>
            <a:endParaRPr lang="en-US" altLang="zh-CN" sz="1600" dirty="0"/>
          </a:p>
        </p:txBody>
      </p:sp>
      <p:sp>
        <p:nvSpPr>
          <p:cNvPr id="1048732" name="文本框 22"/>
          <p:cNvSpPr txBox="1"/>
          <p:nvPr/>
        </p:nvSpPr>
        <p:spPr>
          <a:xfrm>
            <a:off x="6377591" y="1281053"/>
            <a:ext cx="5746941" cy="1323439"/>
          </a:xfrm>
          <a:prstGeom prst="rect">
            <a:avLst/>
          </a:prstGeom>
          <a:noFill/>
        </p:spPr>
        <p:txBody>
          <a:bodyPr wrap="square" rtlCol="0">
            <a:spAutoFit/>
          </a:bodyPr>
          <a:lstStyle/>
          <a:p>
            <a:r>
              <a:rPr lang="zh-CN" altLang="en-US" sz="1600" b="1" dirty="0">
                <a:solidFill>
                  <a:srgbClr val="FF0000"/>
                </a:solidFill>
              </a:rPr>
              <a:t>六、做好健康监测。</a:t>
            </a:r>
            <a:r>
              <a:rPr lang="zh-CN" altLang="en-US" sz="1600" dirty="0"/>
              <a:t>尤其旅游归来后，密切关注自身及家人的身体状况，如出现发热、干咳、乏力等可疑症状，要佩戴口罩及时到附近医院发热门诊就医，不要自行用药，不要到没有资质的诊所就医，以免延误诊疗。不建议乘坐公共交通工具。不要带病上班，并向单位报告旅行史、接触史及身体异常情况。</a:t>
            </a:r>
            <a:endParaRPr lang="en-US" altLang="zh-CN"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3" name="日期占位符 1"/>
          <p:cNvSpPr>
            <a:spLocks noGrp="1"/>
          </p:cNvSpPr>
          <p:nvPr>
            <p:ph type="dt" sz="half" idx="10"/>
          </p:nvPr>
        </p:nvSpPr>
        <p:spPr/>
        <p:txBody>
          <a:bodyPr/>
          <a:lstStyle/>
          <a:p>
            <a:fld id="{EDBF3601-8EBA-4D05-993D-BB342311934F}" type="datetime1">
              <a:rPr lang="zh-CN" altLang="en-US" smtClean="0"/>
            </a:fld>
            <a:endParaRPr lang="en-US" dirty="0"/>
          </a:p>
        </p:txBody>
      </p:sp>
      <p:pic>
        <p:nvPicPr>
          <p:cNvPr id="2097227" name="Picture 2"/>
          <p:cNvPicPr>
            <a:picLocks noChangeAspect="1" noChangeArrowheads="1"/>
          </p:cNvPicPr>
          <p:nvPr/>
        </p:nvPicPr>
        <p:blipFill>
          <a:blip r:embed="rId1" cstate="print"/>
          <a:srcRect/>
          <a:stretch>
            <a:fillRect/>
          </a:stretch>
        </p:blipFill>
        <p:spPr bwMode="auto">
          <a:xfrm>
            <a:off x="0" y="20782"/>
            <a:ext cx="12192000" cy="6858000"/>
          </a:xfrm>
          <a:prstGeom prst="rect">
            <a:avLst/>
          </a:prstGeom>
          <a:noFill/>
          <a:ln w="9525">
            <a:noFill/>
            <a:miter lim="800000"/>
            <a:headEnd/>
            <a:tailEnd/>
          </a:ln>
        </p:spPr>
      </p:pic>
      <p:pic>
        <p:nvPicPr>
          <p:cNvPr id="2097228" name="图片" descr="C:\Users\Administrator\Desktop\微信图片_20200730113918.png"/>
          <p:cNvPicPr>
            <a:picLocks noChangeAspect="1"/>
          </p:cNvPicPr>
          <p:nvPr/>
        </p:nvPicPr>
        <p:blipFill>
          <a:blip r:embed="rId2" cstate="print"/>
          <a:stretch>
            <a:fillRect/>
          </a:stretch>
        </p:blipFill>
        <p:spPr>
          <a:xfrm>
            <a:off x="-518159" y="-165985"/>
            <a:ext cx="1991359" cy="1292075"/>
          </a:xfrm>
          <a:prstGeom prst="rect">
            <a:avLst/>
          </a:prstGeom>
          <a:noFill/>
          <a:ln w="9525" cap="flat" cmpd="sng">
            <a:noFill/>
            <a:prstDash val="solid"/>
            <a:miter/>
          </a:ln>
        </p:spPr>
      </p:pic>
      <p:sp>
        <p:nvSpPr>
          <p:cNvPr id="1048734" name="矩形"/>
          <p:cNvSpPr/>
          <p:nvPr/>
        </p:nvSpPr>
        <p:spPr>
          <a:xfrm>
            <a:off x="1290320" y="182880"/>
            <a:ext cx="4643119" cy="52197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1" dirty="0">
                <a:solidFill>
                  <a:srgbClr val="00B050"/>
                </a:solidFill>
                <a:latin typeface="Perpetua" panose="02020502060401020303" charset="0"/>
                <a:cs typeface="Perpetua" panose="02020502060401020303" charset="0"/>
                <a:sym typeface="+mn-ea"/>
              </a:rPr>
              <a:t>卫生健康预警教育公益项目</a:t>
            </a:r>
            <a:endParaRPr lang="en-US" altLang="zh-CN" sz="2800" b="1" i="1" u="none" strike="noStrike" kern="1200" cap="none" spc="0" baseline="0" dirty="0">
              <a:solidFill>
                <a:srgbClr val="00B050"/>
              </a:solidFill>
              <a:latin typeface="Perpetua" panose="02020502060401020303" charset="0"/>
              <a:ea typeface="宋体" pitchFamily="2" charset="-122"/>
              <a:cs typeface="Perpetua" panose="02020502060401020303" charset="0"/>
              <a:sym typeface="+mn-ea"/>
            </a:endParaRPr>
          </a:p>
        </p:txBody>
      </p:sp>
      <p:grpSp>
        <p:nvGrpSpPr>
          <p:cNvPr id="140" name="组合"/>
          <p:cNvGrpSpPr/>
          <p:nvPr/>
        </p:nvGrpSpPr>
        <p:grpSpPr>
          <a:xfrm>
            <a:off x="0" y="701040"/>
            <a:ext cx="12192000" cy="198119"/>
            <a:chOff x="0" y="701040"/>
            <a:chExt cx="12192000" cy="198119"/>
          </a:xfrm>
        </p:grpSpPr>
        <p:sp>
          <p:nvSpPr>
            <p:cNvPr id="1048735" name="流程图: 过程"/>
            <p:cNvSpPr/>
            <p:nvPr/>
          </p:nvSpPr>
          <p:spPr>
            <a:xfrm>
              <a:off x="0" y="853440"/>
              <a:ext cx="12192000" cy="45719"/>
            </a:xfrm>
            <a:prstGeom prst="flowChartProcess">
              <a:avLst/>
            </a:prstGeom>
            <a:solidFill>
              <a:srgbClr val="92D050"/>
            </a:solidFill>
            <a:scene3d>
              <a:camera prst="legacyObliqueFront"/>
              <a:lightRig rig="legacyFlat4" dir="t"/>
            </a:scene3d>
            <a:sp3d prstMaterial="legacyMatte">
              <a:bevelT w="13500" h="13500" prst="angle"/>
              <a:bevelB w="13500" h="13500" prst="angle"/>
            </a:sp3d>
          </p:spPr>
          <p:txBody>
            <a:bodyPr rtlCol="0" anchor="ctr"/>
            <a:lstStyle/>
            <a:p>
              <a:pPr algn="ctr"/>
            </a:p>
          </p:txBody>
        </p:sp>
        <p:sp>
          <p:nvSpPr>
            <p:cNvPr id="1048736" name="直线"/>
            <p:cNvSpPr/>
            <p:nvPr/>
          </p:nvSpPr>
          <p:spPr>
            <a:xfrm>
              <a:off x="599440" y="701040"/>
              <a:ext cx="10911840" cy="0"/>
            </a:xfrm>
            <a:prstGeom prst="line">
              <a:avLst/>
            </a:prstGeom>
            <a:noFill/>
            <a:ln w="9525" cap="flat" cmpd="sng">
              <a:solidFill>
                <a:srgbClr val="92D050"/>
              </a:solidFill>
              <a:prstDash val="solid"/>
              <a:round/>
            </a:ln>
            <a:effectLst>
              <a:outerShdw blurRad="50800" dist="50800" dir="5400000" algn="ctr" rotWithShape="0">
                <a:srgbClr val="92D050">
                  <a:alpha val="99607"/>
                </a:srgbClr>
              </a:outerShdw>
            </a:effectLst>
          </p:spPr>
          <p:txBody>
            <a:bodyPr rtlCol="0" anchor="ctr"/>
            <a:lstStyle/>
            <a:p>
              <a:pPr algn="ctr"/>
            </a:p>
          </p:txBody>
        </p:sp>
      </p:grpSp>
      <p:sp>
        <p:nvSpPr>
          <p:cNvPr id="1048737" name="矩形 5"/>
          <p:cNvSpPr/>
          <p:nvPr/>
        </p:nvSpPr>
        <p:spPr>
          <a:xfrm>
            <a:off x="3231573" y="1197763"/>
            <a:ext cx="4572000" cy="1200329"/>
          </a:xfrm>
          <a:prstGeom prst="rect">
            <a:avLst/>
          </a:prstGeom>
        </p:spPr>
        <p:txBody>
          <a:bodyPr wrap="square">
            <a:spAutoFit/>
          </a:bodyPr>
          <a:lstStyle/>
          <a:p>
            <a:r>
              <a:rPr lang="zh-CN" altLang="en-US" sz="3600" b="1" dirty="0">
                <a:solidFill>
                  <a:srgbClr val="404040"/>
                </a:solidFill>
                <a:latin typeface="STHeiti"/>
              </a:rPr>
              <a:t>疫苗是否还有效？？？</a:t>
            </a:r>
            <a:endParaRPr lang="zh-CN" altLang="en-US" sz="3600" dirty="0"/>
          </a:p>
          <a:p>
            <a:endParaRPr lang="zh-CN" altLang="en-US" sz="3600" dirty="0"/>
          </a:p>
        </p:txBody>
      </p:sp>
      <p:sp>
        <p:nvSpPr>
          <p:cNvPr id="1048738" name="矩形 6"/>
          <p:cNvSpPr/>
          <p:nvPr/>
        </p:nvSpPr>
        <p:spPr>
          <a:xfrm>
            <a:off x="5933439" y="2250253"/>
            <a:ext cx="6096000" cy="2246769"/>
          </a:xfrm>
          <a:prstGeom prst="rect">
            <a:avLst/>
          </a:prstGeom>
        </p:spPr>
        <p:txBody>
          <a:bodyPr>
            <a:spAutoFit/>
          </a:bodyPr>
          <a:lstStyle/>
          <a:p>
            <a:r>
              <a:rPr lang="zh-CN" altLang="en-US" dirty="0">
                <a:solidFill>
                  <a:srgbClr val="404040"/>
                </a:solidFill>
                <a:latin typeface="STHeiti"/>
              </a:rPr>
              <a:t>   </a:t>
            </a:r>
            <a:r>
              <a:rPr lang="zh-CN" altLang="en-US" sz="2000" b="1" dirty="0">
                <a:solidFill>
                  <a:srgbClr val="FF0000"/>
                </a:solidFill>
                <a:latin typeface="STHeiti"/>
              </a:rPr>
              <a:t>“德尔塔”毒株可能存在免疫逃逸，但疫苗仍有保护作用。</a:t>
            </a:r>
            <a:endParaRPr lang="en-US" altLang="zh-CN" sz="2000" b="1" dirty="0">
              <a:solidFill>
                <a:srgbClr val="FF0000"/>
              </a:solidFill>
              <a:latin typeface="STHeiti"/>
            </a:endParaRPr>
          </a:p>
          <a:p>
            <a:r>
              <a:rPr lang="en-US" altLang="zh-CN" sz="2000" b="1" dirty="0">
                <a:solidFill>
                  <a:srgbClr val="FF0000"/>
                </a:solidFill>
                <a:latin typeface="STHeiti"/>
              </a:rPr>
              <a:t>   </a:t>
            </a:r>
            <a:r>
              <a:rPr lang="zh-CN" altLang="en-US" sz="2000" dirty="0">
                <a:latin typeface="STHeiti"/>
              </a:rPr>
              <a:t>确诊病例里面没有接种过疫苗的人群，转为重症或者发生重症的比例显著高于接种过疫苗的人，疫苗对新毒株仍有保护作用。相比未接种疫苗的病例，接种疫苗的病例从确诊到产生抗体阳性的时间短、治愈周期缩短、住院时间更短。</a:t>
            </a:r>
            <a:endParaRPr lang="zh-CN" altLang="en-US" sz="2000" dirty="0"/>
          </a:p>
        </p:txBody>
      </p:sp>
      <p:pic>
        <p:nvPicPr>
          <p:cNvPr id="2097229" name="图片 7"/>
          <p:cNvPicPr>
            <a:picLocks noChangeAspect="1"/>
          </p:cNvPicPr>
          <p:nvPr/>
        </p:nvPicPr>
        <p:blipFill>
          <a:blip r:embed="rId3" cstate="print"/>
          <a:stretch>
            <a:fillRect/>
          </a:stretch>
        </p:blipFill>
        <p:spPr>
          <a:xfrm>
            <a:off x="196803" y="2250252"/>
            <a:ext cx="5599477" cy="396838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9" name="日期占位符 1"/>
          <p:cNvSpPr>
            <a:spLocks noGrp="1"/>
          </p:cNvSpPr>
          <p:nvPr>
            <p:ph type="dt" sz="half" idx="10"/>
          </p:nvPr>
        </p:nvSpPr>
        <p:spPr/>
        <p:txBody>
          <a:bodyPr/>
          <a:lstStyle/>
          <a:p>
            <a:fld id="{EDBF3601-8EBA-4D05-993D-BB342311934F}" type="datetime1">
              <a:rPr lang="zh-CN" altLang="en-US" smtClean="0"/>
            </a:fld>
            <a:endParaRPr lang="en-US"/>
          </a:p>
        </p:txBody>
      </p:sp>
      <p:pic>
        <p:nvPicPr>
          <p:cNvPr id="2097230" name="图片 2" descr="0b55b319ebc4b7452d4a5d6fd09f8f1f8b82155c"/>
          <p:cNvPicPr>
            <a:picLocks noChangeAspect="1"/>
          </p:cNvPicPr>
          <p:nvPr/>
        </p:nvPicPr>
        <p:blipFill>
          <a:blip r:embed="rId1" cstate="print"/>
          <a:stretch>
            <a:fillRect/>
          </a:stretch>
        </p:blipFill>
        <p:spPr>
          <a:xfrm>
            <a:off x="756920" y="0"/>
            <a:ext cx="4951730" cy="6858635"/>
          </a:xfrm>
          <a:prstGeom prst="rect">
            <a:avLst/>
          </a:prstGeom>
        </p:spPr>
      </p:pic>
      <p:pic>
        <p:nvPicPr>
          <p:cNvPr id="2097231" name="图片 3" descr="faedab64034f78f05ef432ce66529b5db2191cff-1"/>
          <p:cNvPicPr>
            <a:picLocks noChangeAspect="1"/>
          </p:cNvPicPr>
          <p:nvPr/>
        </p:nvPicPr>
        <p:blipFill>
          <a:blip r:embed="rId2" cstate="print"/>
          <a:stretch>
            <a:fillRect/>
          </a:stretch>
        </p:blipFill>
        <p:spPr>
          <a:xfrm>
            <a:off x="6296025" y="0"/>
            <a:ext cx="523494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Picture 2"/>
          <p:cNvPicPr>
            <a:picLocks noChangeAspect="1" noChangeArrowheads="1"/>
          </p:cNvPicPr>
          <p:nvPr/>
        </p:nvPicPr>
        <p:blipFill>
          <a:blip r:embed="rId1" cstate="print"/>
          <a:srcRect/>
          <a:stretch>
            <a:fillRect/>
          </a:stretch>
        </p:blipFill>
        <p:spPr bwMode="auto">
          <a:xfrm>
            <a:off x="5715" y="0"/>
            <a:ext cx="12192000" cy="6858000"/>
          </a:xfrm>
          <a:prstGeom prst="rect">
            <a:avLst/>
          </a:prstGeom>
          <a:noFill/>
          <a:ln w="9525">
            <a:noFill/>
            <a:miter lim="800000"/>
            <a:headEnd/>
            <a:tailEnd/>
          </a:ln>
        </p:spPr>
      </p:pic>
      <p:sp>
        <p:nvSpPr>
          <p:cNvPr id="1048608" name="日期占位符 18"/>
          <p:cNvSpPr>
            <a:spLocks noGrp="1"/>
          </p:cNvSpPr>
          <p:nvPr>
            <p:ph type="dt" sz="half" idx="10"/>
          </p:nvPr>
        </p:nvSpPr>
        <p:spPr/>
        <p:txBody>
          <a:bodyPr/>
          <a:lstStyle/>
          <a:p>
            <a:fld id="{36FAA765-A0E2-47A1-91C3-661D103A01D0}" type="datetime1">
              <a:rPr lang="zh-CN" altLang="en-US" smtClean="0"/>
            </a:fld>
            <a:endParaRPr lang="en-US"/>
          </a:p>
        </p:txBody>
      </p:sp>
      <p:grpSp>
        <p:nvGrpSpPr>
          <p:cNvPr id="100" name="组合 8"/>
          <p:cNvGrpSpPr/>
          <p:nvPr/>
        </p:nvGrpSpPr>
        <p:grpSpPr>
          <a:xfrm>
            <a:off x="0" y="142240"/>
            <a:ext cx="12192000" cy="756919"/>
            <a:chOff x="0" y="203200"/>
            <a:chExt cx="12192000" cy="756919"/>
          </a:xfrm>
        </p:grpSpPr>
        <p:sp>
          <p:nvSpPr>
            <p:cNvPr id="1048609" name="TextBox 9"/>
            <p:cNvSpPr txBox="1"/>
            <p:nvPr/>
          </p:nvSpPr>
          <p:spPr>
            <a:xfrm>
              <a:off x="1290320" y="203200"/>
              <a:ext cx="4643120" cy="523220"/>
            </a:xfrm>
            <a:prstGeom prst="rect">
              <a:avLst/>
            </a:prstGeom>
            <a:noFill/>
          </p:spPr>
          <p:txBody>
            <a:bodyPr wrap="square" rtlCol="0">
              <a:spAutoFit/>
            </a:bodyPr>
            <a:lstStyle/>
            <a:p>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
          <p:nvSpPr>
            <p:cNvPr id="1048610" name="流程图: 过程 10"/>
            <p:cNvSpPr/>
            <p:nvPr/>
          </p:nvSpPr>
          <p:spPr>
            <a:xfrm>
              <a:off x="0" y="914400"/>
              <a:ext cx="12192000" cy="45719"/>
            </a:xfrm>
            <a:prstGeom prst="flowChartProcess">
              <a:avLst/>
            </a:prstGeom>
            <a:solidFill>
              <a:srgbClr val="92D050"/>
            </a:solidFill>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3145729" name="直接连接符 13"/>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2097159" name="Picture 4" descr="C:\Users\Administrator\Desktop\微信图片_20200730113918.png"/>
          <p:cNvPicPr>
            <a:picLocks noChangeAspect="1" noChangeArrowheads="1"/>
          </p:cNvPicPr>
          <p:nvPr/>
        </p:nvPicPr>
        <p:blipFill>
          <a:blip r:embed="rId2" cstate="print"/>
          <a:srcRect/>
          <a:stretch>
            <a:fillRect/>
          </a:stretch>
        </p:blipFill>
        <p:spPr bwMode="auto">
          <a:xfrm>
            <a:off x="-558239" y="-232063"/>
            <a:ext cx="1991360" cy="1292075"/>
          </a:xfrm>
          <a:prstGeom prst="rect">
            <a:avLst/>
          </a:prstGeom>
          <a:noFill/>
        </p:spPr>
      </p:pic>
      <p:pic>
        <p:nvPicPr>
          <p:cNvPr id="2097160" name="图片 3"/>
          <p:cNvPicPr>
            <a:picLocks noChangeAspect="1"/>
          </p:cNvPicPr>
          <p:nvPr>
            <p:custDataLst>
              <p:tags r:id="rId3"/>
            </p:custDataLst>
          </p:nvPr>
        </p:nvPicPr>
        <p:blipFill>
          <a:blip r:embed="rId4" cstate="print"/>
          <a:stretch>
            <a:fillRect/>
          </a:stretch>
        </p:blipFill>
        <p:spPr>
          <a:xfrm>
            <a:off x="0" y="2160905"/>
            <a:ext cx="12197715" cy="4697095"/>
          </a:xfrm>
          <a:prstGeom prst="rect">
            <a:avLst/>
          </a:prstGeom>
          <a:noFill/>
          <a:ln w="9525">
            <a:noFill/>
          </a:ln>
        </p:spPr>
      </p:pic>
      <p:sp>
        <p:nvSpPr>
          <p:cNvPr id="1048611" name="标题 1"/>
          <p:cNvSpPr>
            <a:spLocks noGrp="1"/>
          </p:cNvSpPr>
          <p:nvPr/>
        </p:nvSpPr>
        <p:spPr>
          <a:xfrm>
            <a:off x="1969135" y="853440"/>
            <a:ext cx="8172450" cy="1228725"/>
          </a:xfrm>
          <a:prstGeom prst="rect">
            <a:avLst/>
          </a:prstGeom>
        </p:spPr>
        <p:txBody>
          <a:bodyPr vert="horz" wrap="square" lIns="91440" tIns="45720" rIns="91440" bIns="45720" anchor="ctr" anchorCtr="0">
            <a:normAutofit fontScale="60000"/>
          </a:bodyPr>
          <a:lstStyle>
            <a:lvl1pPr algn="ctr" rtl="0" eaLnBrk="1" latinLnBrk="0" hangingPunct="1">
              <a:spcBef>
                <a:spcPct val="0"/>
              </a:spcBef>
              <a:buNone/>
              <a:defRPr kumimoji="0" lang="en-US" sz="4000" kern="1200" dirty="0">
                <a:solidFill>
                  <a:srgbClr val="FFFFFF"/>
                </a:solidFill>
                <a:latin typeface="+mj-lt"/>
                <a:ea typeface="+mj-ea"/>
                <a:cs typeface="+mj-cs"/>
              </a:defRPr>
            </a:lvl1pPr>
          </a:lstStyle>
          <a:p>
            <a:pPr>
              <a:buClrTx/>
              <a:buSzTx/>
              <a:buFontTx/>
            </a:pPr>
            <a:r>
              <a:rPr lang="zh-CN" altLang="en-US" sz="6085" b="1" dirty="0">
                <a:solidFill>
                  <a:srgbClr val="00B050"/>
                </a:solidFill>
              </a:rPr>
              <a:t>落实健康中国行动推进健康南京建设普及</a:t>
            </a:r>
            <a:r>
              <a:rPr lang="zh-CN" altLang="en-US" sz="6085" b="1" dirty="0">
                <a:solidFill>
                  <a:srgbClr val="00B050"/>
                </a:solidFill>
              </a:rPr>
              <a:t>教育</a:t>
            </a:r>
            <a:endParaRPr lang="zh-CN" altLang="en-US" sz="6085" b="1" dirty="0">
              <a:solidFill>
                <a:srgbClr val="00B050"/>
              </a:solidFill>
            </a:endParaRPr>
          </a:p>
        </p:txBody>
      </p:sp>
      <p:sp>
        <p:nvSpPr>
          <p:cNvPr id="1048612" name="Text Box 8"/>
          <p:cNvSpPr txBox="1"/>
          <p:nvPr/>
        </p:nvSpPr>
        <p:spPr>
          <a:xfrm>
            <a:off x="3470275" y="4732020"/>
            <a:ext cx="5969635" cy="1568450"/>
          </a:xfrm>
          <a:prstGeom prst="rect">
            <a:avLst/>
          </a:prstGeom>
          <a:noFill/>
          <a:ln w="9525">
            <a:noFill/>
          </a:ln>
        </p:spPr>
        <p:txBody>
          <a:bodyPr wrap="square">
            <a:spAutoFit/>
            <a:scene3d>
              <a:camera prst="orthographicFront"/>
              <a:lightRig rig="threePt" dir="t"/>
            </a:scene3d>
          </a:bodyPr>
          <a:lstStyle/>
          <a:p>
            <a:pPr eaLnBrk="0" hangingPunct="0"/>
            <a:r>
              <a:rPr lang="en-US" altLang="zh-CN" sz="2400"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endParaRPr lang="en-US" altLang="zh-CN" sz="2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eaLnBrk="0" hangingPunct="0"/>
            <a:r>
              <a:rPr lang="zh-CN" altLang="en-US" sz="2400" dirty="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主       讲：  花超</a:t>
            </a:r>
            <a:r>
              <a:rPr lang="zh-CN" altLang="en-US" sz="2400" dirty="0" smtClean="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老</a:t>
            </a:r>
            <a:r>
              <a:rPr lang="zh-CN" altLang="en-US" sz="2400" dirty="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师</a:t>
            </a:r>
            <a:endParaRPr lang="zh-CN" altLang="en-US" sz="2400" dirty="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eaLnBrk="0" hangingPunct="0"/>
            <a:endParaRPr lang="en-US" altLang="zh-CN" sz="2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eaLnBrk="0" hangingPunct="0"/>
            <a:r>
              <a:rPr lang="zh-CN" altLang="en-US" sz="2400" dirty="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pitchFamily="34" charset="0"/>
              </a:rPr>
              <a:t>时       间：  </a:t>
            </a:r>
            <a:r>
              <a:rPr lang="en-US" altLang="zh-CN" sz="2400" dirty="0" smtClean="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pitchFamily="34" charset="0"/>
              </a:rPr>
              <a:t>2022</a:t>
            </a:r>
            <a:r>
              <a:rPr lang="zh-CN" altLang="en-US" sz="2400" dirty="0" smtClean="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pitchFamily="34" charset="0"/>
              </a:rPr>
              <a:t>年</a:t>
            </a:r>
            <a:r>
              <a:rPr lang="en-US" altLang="zh-CN" sz="2400" dirty="0" smtClean="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pitchFamily="34" charset="0"/>
              </a:rPr>
              <a:t>8</a:t>
            </a:r>
            <a:r>
              <a:rPr lang="zh-CN" altLang="en-US" sz="2400" dirty="0" smtClean="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pitchFamily="34" charset="0"/>
              </a:rPr>
              <a:t>月</a:t>
            </a:r>
            <a:r>
              <a:rPr lang="en-US" altLang="zh-CN" sz="2400" dirty="0" smtClean="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pitchFamily="34" charset="0"/>
              </a:rPr>
              <a:t> 23</a:t>
            </a:r>
            <a:r>
              <a:rPr lang="zh-CN" altLang="en-US" sz="2400" dirty="0" smtClean="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pitchFamily="34" charset="0"/>
              </a:rPr>
              <a:t>日</a:t>
            </a:r>
            <a:endParaRPr lang="zh-CN" altLang="en-US" sz="2400" dirty="0" smtClean="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Arial" panose="020B0604020202020204" pitchFamily="34" charset="0"/>
            </a:endParaRPr>
          </a:p>
        </p:txBody>
      </p:sp>
      <p:sp>
        <p:nvSpPr>
          <p:cNvPr id="1048613" name="文本框 3"/>
          <p:cNvSpPr txBox="1"/>
          <p:nvPr/>
        </p:nvSpPr>
        <p:spPr>
          <a:xfrm>
            <a:off x="850265" y="3727450"/>
            <a:ext cx="10243820" cy="993139"/>
          </a:xfrm>
          <a:prstGeom prst="rect">
            <a:avLst/>
          </a:prstGeom>
          <a:noFill/>
        </p:spPr>
        <p:txBody>
          <a:bodyPr wrap="square" rtlCol="0">
            <a:spAutoFit/>
          </a:bodyPr>
          <a:lstStyle/>
          <a:p>
            <a:r>
              <a:rPr lang="en-US" altLang="zh-CN" sz="5400" b="1">
                <a:solidFill>
                  <a:srgbClr val="FF0000"/>
                </a:solidFill>
              </a:rPr>
              <a:t>          </a:t>
            </a:r>
            <a:endParaRPr lang="en-US" altLang="zh-CN" sz="5400" b="1" dirty="0">
              <a:solidFill>
                <a:srgbClr val="FF0000"/>
              </a:solidFill>
            </a:endParaRPr>
          </a:p>
        </p:txBody>
      </p:sp>
      <p:sp>
        <p:nvSpPr>
          <p:cNvPr id="1048614" name="文本框 4"/>
          <p:cNvSpPr txBox="1"/>
          <p:nvPr/>
        </p:nvSpPr>
        <p:spPr>
          <a:xfrm>
            <a:off x="6562090" y="3162300"/>
            <a:ext cx="246381" cy="396240"/>
          </a:xfrm>
          <a:prstGeom prst="rect">
            <a:avLst/>
          </a:prstGeom>
          <a:noFill/>
        </p:spPr>
        <p:txBody>
          <a:bodyPr wrap="none" rtlCol="0">
            <a:spAutoFit/>
          </a:bodyPr>
          <a:lstStyle/>
          <a:p>
            <a:endParaRPr lang="zh-CN" altLang="en-US"/>
          </a:p>
        </p:txBody>
      </p:sp>
      <p:sp>
        <p:nvSpPr>
          <p:cNvPr id="1048615" name="文本框 5"/>
          <p:cNvSpPr txBox="1"/>
          <p:nvPr/>
        </p:nvSpPr>
        <p:spPr>
          <a:xfrm>
            <a:off x="10387330" y="4421505"/>
            <a:ext cx="246381" cy="396240"/>
          </a:xfrm>
          <a:prstGeom prst="rect">
            <a:avLst/>
          </a:prstGeom>
          <a:noFill/>
        </p:spPr>
        <p:txBody>
          <a:bodyPr wrap="none" rtlCol="0">
            <a:spAutoFit/>
          </a:bodyPr>
          <a:lstStyle/>
          <a:p>
            <a:endParaRPr lang="zh-CN" altLang="en-US"/>
          </a:p>
        </p:txBody>
      </p:sp>
      <p:sp>
        <p:nvSpPr>
          <p:cNvPr id="1048616" name="文本框 6"/>
          <p:cNvSpPr txBox="1"/>
          <p:nvPr/>
        </p:nvSpPr>
        <p:spPr>
          <a:xfrm>
            <a:off x="181610" y="2332567"/>
            <a:ext cx="11786870" cy="768350"/>
          </a:xfrm>
          <a:prstGeom prst="rect">
            <a:avLst/>
          </a:prstGeom>
          <a:noFill/>
        </p:spPr>
        <p:txBody>
          <a:bodyPr wrap="none" rtlCol="0">
            <a:spAutoFit/>
          </a:bodyPr>
          <a:lstStyle/>
          <a:p>
            <a:pPr algn="l"/>
            <a:r>
              <a:rPr lang="zh-CN" altLang="en-US" sz="4400" b="1" dirty="0">
                <a:solidFill>
                  <a:srgbClr val="FF0000"/>
                </a:solidFill>
              </a:rPr>
              <a:t>强化健康中国预警教育   实现健康中国全民行动</a:t>
            </a:r>
            <a:endParaRPr lang="zh-CN" altLang="en-US" sz="4400" b="1" dirty="0">
              <a:solidFill>
                <a:srgbClr val="FF0000"/>
              </a:solidFill>
            </a:endParaRPr>
          </a:p>
        </p:txBody>
      </p:sp>
      <p:sp>
        <p:nvSpPr>
          <p:cNvPr id="1048617" name="文本框 2"/>
          <p:cNvSpPr txBox="1"/>
          <p:nvPr/>
        </p:nvSpPr>
        <p:spPr>
          <a:xfrm>
            <a:off x="4246879" y="3499680"/>
            <a:ext cx="4305300" cy="922020"/>
          </a:xfrm>
          <a:prstGeom prst="rect">
            <a:avLst/>
          </a:prstGeom>
          <a:noFill/>
        </p:spPr>
        <p:txBody>
          <a:bodyPr wrap="none" rtlCol="0">
            <a:spAutoFit/>
          </a:bodyPr>
          <a:lstStyle/>
          <a:p>
            <a:pPr algn="ctr"/>
            <a:r>
              <a:rPr lang="zh-CN" altLang="en-US" sz="5400" b="1" dirty="0" smtClean="0">
                <a:solidFill>
                  <a:schemeClr val="tx1"/>
                </a:solidFill>
              </a:rPr>
              <a:t>南京网藤</a:t>
            </a:r>
            <a:r>
              <a:rPr lang="zh-CN" altLang="en-US" sz="5400" b="1" dirty="0" smtClean="0">
                <a:solidFill>
                  <a:schemeClr val="tx1"/>
                </a:solidFill>
              </a:rPr>
              <a:t>科技</a:t>
            </a:r>
            <a:endParaRPr lang="zh-CN" altLang="en-US" sz="5400" b="1" dirty="0"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32"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60"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61"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740" name="Rectangle 3"/>
          <p:cNvSpPr txBox="1">
            <a:spLocks noChangeArrowheads="1"/>
          </p:cNvSpPr>
          <p:nvPr/>
        </p:nvSpPr>
        <p:spPr>
          <a:xfrm>
            <a:off x="1776413" y="1879600"/>
            <a:ext cx="8639175" cy="4294188"/>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tx2"/>
              </a:buClr>
              <a:buSzPct val="85000"/>
            </a:pPr>
            <a:endParaRPr kumimoji="0" lang="zh-CN" altLang="en-US" sz="2800" b="0" i="0" u="none" strike="noStrike" kern="1200" cap="none" spc="0" normalizeH="0" baseline="0" noProof="0" dirty="0">
              <a:ln>
                <a:noFill/>
              </a:ln>
              <a:effectLst/>
              <a:uLnTx/>
              <a:uFillTx/>
              <a:latin typeface="+mn-lt"/>
              <a:ea typeface="+mn-ea"/>
              <a:cs typeface="+mn-cs"/>
            </a:endParaRPr>
          </a:p>
        </p:txBody>
      </p:sp>
      <p:pic>
        <p:nvPicPr>
          <p:cNvPr id="2097233" name="Picture 4" descr="C:\Users\Administrator\Desktop\微信图片_20200730113918.png"/>
          <p:cNvPicPr>
            <a:picLocks noChangeAspect="1" noChangeArrowheads="1"/>
          </p:cNvPicPr>
          <p:nvPr/>
        </p:nvPicPr>
        <p:blipFill>
          <a:blip r:embed="rId2" cstate="print"/>
          <a:srcRect/>
          <a:stretch>
            <a:fillRect/>
          </a:stretch>
        </p:blipFill>
        <p:spPr bwMode="auto">
          <a:xfrm>
            <a:off x="-396875" y="-242820"/>
            <a:ext cx="1991360" cy="1292075"/>
          </a:xfrm>
          <a:prstGeom prst="rect">
            <a:avLst/>
          </a:prstGeom>
          <a:noFill/>
        </p:spPr>
      </p:pic>
      <p:sp>
        <p:nvSpPr>
          <p:cNvPr id="1048741" name="矩形 9"/>
          <p:cNvSpPr/>
          <p:nvPr/>
        </p:nvSpPr>
        <p:spPr>
          <a:xfrm>
            <a:off x="1154110" y="210677"/>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
        <p:nvSpPr>
          <p:cNvPr id="1048742" name="矩形 10"/>
          <p:cNvSpPr/>
          <p:nvPr/>
        </p:nvSpPr>
        <p:spPr>
          <a:xfrm>
            <a:off x="2043953" y="2182505"/>
            <a:ext cx="8380207" cy="2726900"/>
          </a:xfrm>
          <a:prstGeom prst="rect">
            <a:avLst/>
          </a:prstGeom>
        </p:spPr>
        <p:txBody>
          <a:bodyPr wrap="square">
            <a:spAutoFit/>
          </a:bodyPr>
          <a:lstStyle/>
          <a:p>
            <a:r>
              <a:rPr lang="zh-CN" altLang="en-US" sz="3600" b="1" spc="100" noProof="1">
                <a:solidFill>
                  <a:srgbClr val="FF0000"/>
                </a:solidFill>
                <a:ea typeface="微软雅黑" panose="020B0503020204020204" charset="-122"/>
                <a:sym typeface="+mn-ea"/>
              </a:rPr>
              <a:t>本次新冠病毒疫情那些人死亡率最高？</a:t>
            </a:r>
            <a:endParaRPr lang="zh-CN" altLang="en-US" sz="4000" b="1" spc="100" noProof="1">
              <a:solidFill>
                <a:srgbClr val="FF0000"/>
              </a:solidFill>
              <a:ea typeface="微软雅黑" panose="020B0503020204020204" charset="-122"/>
              <a:sym typeface="+mn-ea"/>
            </a:endParaRPr>
          </a:p>
          <a:p>
            <a:endParaRPr lang="zh-CN" altLang="en-US" sz="4000" b="1" spc="100" noProof="1">
              <a:solidFill>
                <a:srgbClr val="FF0000"/>
              </a:solidFill>
              <a:ea typeface="微软雅黑" panose="020B0503020204020204" charset="-122"/>
              <a:sym typeface="+mn-ea"/>
            </a:endParaRPr>
          </a:p>
          <a:p>
            <a:r>
              <a:rPr lang="en-US" altLang="zh-CN" sz="2800" b="1" spc="100" noProof="1">
                <a:solidFill>
                  <a:srgbClr val="002060"/>
                </a:solidFill>
                <a:ea typeface="微软雅黑" panose="020B0503020204020204" charset="-122"/>
                <a:sym typeface="+mn-ea"/>
              </a:rPr>
              <a:t>1</a:t>
            </a:r>
            <a:r>
              <a:rPr lang="zh-CN" altLang="en-US" sz="2800" b="1" spc="100" noProof="1">
                <a:solidFill>
                  <a:srgbClr val="002060"/>
                </a:solidFill>
                <a:ea typeface="微软雅黑" panose="020B0503020204020204" charset="-122"/>
                <a:sym typeface="+mn-ea"/>
              </a:rPr>
              <a:t>、老年人！</a:t>
            </a:r>
            <a:endParaRPr lang="zh-CN" altLang="en-US" sz="2800" b="1" spc="100" noProof="1">
              <a:solidFill>
                <a:srgbClr val="002060"/>
              </a:solidFill>
              <a:ea typeface="微软雅黑" panose="020B0503020204020204" charset="-122"/>
              <a:sym typeface="+mn-ea"/>
            </a:endParaRPr>
          </a:p>
          <a:p>
            <a:endParaRPr lang="zh-CN" altLang="en-US" sz="2800" b="1" spc="100" noProof="1">
              <a:solidFill>
                <a:srgbClr val="002060"/>
              </a:solidFill>
              <a:ea typeface="微软雅黑" panose="020B0503020204020204" charset="-122"/>
              <a:sym typeface="+mn-ea"/>
            </a:endParaRPr>
          </a:p>
          <a:p>
            <a:pPr>
              <a:lnSpc>
                <a:spcPct val="140000"/>
              </a:lnSpc>
            </a:pPr>
            <a:r>
              <a:rPr lang="en-US" altLang="zh-CN" sz="2800" b="1" spc="100" noProof="1">
                <a:solidFill>
                  <a:srgbClr val="002060"/>
                </a:solidFill>
                <a:ea typeface="微软雅黑" panose="020B0503020204020204" charset="-122"/>
                <a:sym typeface="+mn-ea"/>
              </a:rPr>
              <a:t>2</a:t>
            </a:r>
            <a:r>
              <a:rPr lang="zh-CN" altLang="en-US" sz="2800" b="1" spc="100" noProof="1">
                <a:solidFill>
                  <a:srgbClr val="002060"/>
                </a:solidFill>
                <a:ea typeface="微软雅黑" panose="020B0503020204020204" charset="-122"/>
                <a:sym typeface="+mn-ea"/>
              </a:rPr>
              <a:t>、有基础疾病：</a:t>
            </a:r>
            <a:r>
              <a:rPr lang="zh-CN" altLang="en-US" sz="2400" b="1" spc="100" noProof="1">
                <a:solidFill>
                  <a:srgbClr val="002060"/>
                </a:solidFill>
                <a:ea typeface="微软雅黑" panose="020B0503020204020204" charset="-122"/>
                <a:sym typeface="+mn-ea"/>
              </a:rPr>
              <a:t>有基础疾病的重症患者死亡率高达</a:t>
            </a:r>
            <a:r>
              <a:rPr lang="en-US" altLang="zh-CN" sz="2400" b="1" spc="100" noProof="1">
                <a:solidFill>
                  <a:srgbClr val="002060"/>
                </a:solidFill>
                <a:ea typeface="微软雅黑" panose="020B0503020204020204" charset="-122"/>
                <a:sym typeface="+mn-ea"/>
              </a:rPr>
              <a:t>30%</a:t>
            </a:r>
            <a:r>
              <a:rPr lang="zh-CN" altLang="en-US" sz="2800" b="1" spc="100" noProof="1">
                <a:solidFill>
                  <a:srgbClr val="002060"/>
                </a:solidFill>
                <a:ea typeface="微软雅黑" panose="020B0503020204020204" charset="-122"/>
                <a:sym typeface="+mn-ea"/>
              </a:rPr>
              <a:t>！</a:t>
            </a:r>
            <a:endParaRPr lang="zh-CN" altLang="en-US" sz="2800" b="1" spc="100" noProof="1">
              <a:solidFill>
                <a:srgbClr val="002060"/>
              </a:solidFill>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36"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63"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64"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237" name="Picture 4" descr="C:\Users\Administrator\Desktop\微信图片_20200730113918.png"/>
          <p:cNvPicPr>
            <a:picLocks noChangeAspect="1" noChangeArrowheads="1"/>
          </p:cNvPicPr>
          <p:nvPr/>
        </p:nvPicPr>
        <p:blipFill>
          <a:blip r:embed="rId2" cstate="print"/>
          <a:srcRect/>
          <a:stretch>
            <a:fillRect/>
          </a:stretch>
        </p:blipFill>
        <p:spPr bwMode="auto">
          <a:xfrm>
            <a:off x="-396875" y="-242820"/>
            <a:ext cx="1991360" cy="1292075"/>
          </a:xfrm>
          <a:prstGeom prst="rect">
            <a:avLst/>
          </a:prstGeom>
          <a:noFill/>
        </p:spPr>
      </p:pic>
      <p:sp>
        <p:nvSpPr>
          <p:cNvPr id="1048746" name="矩形 9"/>
          <p:cNvSpPr/>
          <p:nvPr/>
        </p:nvSpPr>
        <p:spPr>
          <a:xfrm>
            <a:off x="1154110" y="210677"/>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
        <p:nvSpPr>
          <p:cNvPr id="1048747" name="矩形 11"/>
          <p:cNvSpPr/>
          <p:nvPr/>
        </p:nvSpPr>
        <p:spPr>
          <a:xfrm>
            <a:off x="4188918" y="1168108"/>
            <a:ext cx="3039615" cy="523220"/>
          </a:xfrm>
          <a:prstGeom prst="rect">
            <a:avLst/>
          </a:prstGeom>
        </p:spPr>
        <p:txBody>
          <a:bodyPr wrap="none">
            <a:spAutoFit/>
          </a:bodyPr>
          <a:lstStyle/>
          <a:p>
            <a:pPr algn="ctr" eaLnBrk="0" hangingPunct="0"/>
            <a:r>
              <a:rPr lang="zh-CN" altLang="en-US" sz="2800" b="1" dirty="0">
                <a:solidFill>
                  <a:srgbClr val="000000"/>
                </a:solidFill>
              </a:rPr>
              <a:t>我国</a:t>
            </a:r>
            <a:r>
              <a:rPr lang="en-US" altLang="zh-CN" sz="2800" b="1" dirty="0">
                <a:solidFill>
                  <a:srgbClr val="000000"/>
                </a:solidFill>
              </a:rPr>
              <a:t>10</a:t>
            </a:r>
            <a:r>
              <a:rPr lang="zh-CN" altLang="en-US" sz="2800" b="1" dirty="0">
                <a:solidFill>
                  <a:srgbClr val="000000"/>
                </a:solidFill>
              </a:rPr>
              <a:t>大致命疾病</a:t>
            </a:r>
            <a:endParaRPr lang="zh-CN" altLang="en-US" sz="2800" b="1" dirty="0">
              <a:solidFill>
                <a:srgbClr val="000000"/>
              </a:solidFill>
            </a:endParaRPr>
          </a:p>
        </p:txBody>
      </p:sp>
      <p:pic>
        <p:nvPicPr>
          <p:cNvPr id="2097238" name="Picture 4" descr="图片1"/>
          <p:cNvPicPr>
            <a:picLocks noRot="1" noChangeAspect="1" noChangeArrowheads="1"/>
          </p:cNvPicPr>
          <p:nvPr/>
        </p:nvPicPr>
        <p:blipFill>
          <a:blip r:embed="rId3" cstate="print"/>
          <a:srcRect/>
          <a:stretch>
            <a:fillRect/>
          </a:stretch>
        </p:blipFill>
        <p:spPr bwMode="auto">
          <a:xfrm>
            <a:off x="1859280" y="1744874"/>
            <a:ext cx="8310880" cy="4696566"/>
          </a:xfrm>
          <a:prstGeom prst="rect">
            <a:avLst/>
          </a:prstGeom>
          <a:noFill/>
          <a:ln w="9525">
            <a:solidFill>
              <a:srgbClr val="000000"/>
            </a:solid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39"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65"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66"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240" name="图片 5" descr="图片15"/>
          <p:cNvPicPr>
            <a:picLocks noChangeAspect="1" noChangeArrowheads="1"/>
          </p:cNvPicPr>
          <p:nvPr/>
        </p:nvPicPr>
        <p:blipFill>
          <a:blip r:embed="rId2" cstate="print"/>
          <a:srcRect/>
          <a:stretch>
            <a:fillRect/>
          </a:stretch>
        </p:blipFill>
        <p:spPr bwMode="auto">
          <a:xfrm>
            <a:off x="3046804" y="2299895"/>
            <a:ext cx="6903138" cy="3682683"/>
          </a:xfrm>
          <a:prstGeom prst="rect">
            <a:avLst/>
          </a:prstGeom>
          <a:noFill/>
          <a:ln w="9525">
            <a:noFill/>
            <a:miter lim="800000"/>
            <a:headEnd/>
            <a:tailEnd/>
          </a:ln>
        </p:spPr>
      </p:pic>
      <p:sp>
        <p:nvSpPr>
          <p:cNvPr id="1048748" name="标题 1"/>
          <p:cNvSpPr>
            <a:spLocks noGrp="1" noChangeArrowheads="1"/>
          </p:cNvSpPr>
          <p:nvPr/>
        </p:nvSpPr>
        <p:spPr bwMode="auto">
          <a:xfrm>
            <a:off x="923290" y="1119505"/>
            <a:ext cx="10567670" cy="803275"/>
          </a:xfrm>
          <a:prstGeom prst="rect">
            <a:avLst/>
          </a:prstGeom>
          <a:noFill/>
          <a:ln w="9525">
            <a:noFill/>
            <a:miter lim="800000"/>
          </a:ln>
        </p:spPr>
        <p:txBody>
          <a:bodyPr anchor="ctr"/>
          <a:lstStyle/>
          <a:p>
            <a:r>
              <a:rPr lang="zh-CN" altLang="en-US" sz="4000" b="1" dirty="0">
                <a:ea typeface="微软雅黑" panose="020B0503020204020204" charset="-122"/>
              </a:rPr>
              <a:t>人为什么会生病？导致我们生病的原因有哪些？</a:t>
            </a:r>
            <a:endParaRPr lang="zh-CN" altLang="en-US" sz="4000" b="1" dirty="0">
              <a:ea typeface="微软雅黑" panose="020B0503020204020204" charset="-122"/>
            </a:endParaRPr>
          </a:p>
        </p:txBody>
      </p:sp>
      <p:sp>
        <p:nvSpPr>
          <p:cNvPr id="1048749" name="TextBox 10"/>
          <p:cNvSpPr txBox="1"/>
          <p:nvPr/>
        </p:nvSpPr>
        <p:spPr>
          <a:xfrm>
            <a:off x="1048306" y="2814320"/>
            <a:ext cx="861774" cy="2976880"/>
          </a:xfrm>
          <a:prstGeom prst="rect">
            <a:avLst/>
          </a:prstGeom>
          <a:noFill/>
        </p:spPr>
        <p:txBody>
          <a:bodyPr vert="eaVert" wrap="square" rtlCol="0">
            <a:spAutoFit/>
          </a:bodyPr>
          <a:lstStyle/>
          <a:p>
            <a:r>
              <a:rPr lang="zh-CN" altLang="en-US" sz="4400" b="1" dirty="0">
                <a:solidFill>
                  <a:srgbClr val="FF0000"/>
                </a:solidFill>
              </a:rPr>
              <a:t>食品安全</a:t>
            </a:r>
            <a:endParaRPr lang="zh-CN" altLang="en-US" sz="4400" b="1" dirty="0">
              <a:solidFill>
                <a:srgbClr val="FF0000"/>
              </a:solidFill>
            </a:endParaRPr>
          </a:p>
        </p:txBody>
      </p:sp>
      <p:pic>
        <p:nvPicPr>
          <p:cNvPr id="2097241"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750" name="矩形 14"/>
          <p:cNvSpPr/>
          <p:nvPr/>
        </p:nvSpPr>
        <p:spPr>
          <a:xfrm>
            <a:off x="1699708" y="139849"/>
            <a:ext cx="4609652" cy="523220"/>
          </a:xfrm>
          <a:prstGeom prst="rect">
            <a:avLst/>
          </a:prstGeom>
        </p:spPr>
        <p:txBody>
          <a:bodyPr wrap="squar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749"/>
                                        </p:tgtEl>
                                        <p:attrNameLst>
                                          <p:attrName>style.visibility</p:attrName>
                                        </p:attrNameLst>
                                      </p:cBhvr>
                                      <p:to>
                                        <p:strVal val="visible"/>
                                      </p:to>
                                    </p:set>
                                    <p:animEffect transition="in" filter="blinds(horizontal)">
                                      <p:cBhvr>
                                        <p:cTn id="7" dur="500"/>
                                        <p:tgtEl>
                                          <p:spTgt spid="10487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97240"/>
                                        </p:tgtEl>
                                        <p:attrNameLst>
                                          <p:attrName>style.visibility</p:attrName>
                                        </p:attrNameLst>
                                      </p:cBhvr>
                                      <p:to>
                                        <p:strVal val="visible"/>
                                      </p:to>
                                    </p:set>
                                    <p:animEffect transition="in" filter="wipe(down)">
                                      <p:cBhvr>
                                        <p:cTn id="12" dur="500"/>
                                        <p:tgtEl>
                                          <p:spTgt spid="2097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42"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67"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68"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751" name="文本框 1"/>
          <p:cNvSpPr txBox="1">
            <a:spLocks noChangeArrowheads="1"/>
          </p:cNvSpPr>
          <p:nvPr/>
        </p:nvSpPr>
        <p:spPr bwMode="auto">
          <a:xfrm>
            <a:off x="574675" y="1781175"/>
            <a:ext cx="860425" cy="4127500"/>
          </a:xfrm>
          <a:prstGeom prst="rect">
            <a:avLst/>
          </a:prstGeom>
          <a:noFill/>
          <a:ln w="9525">
            <a:noFill/>
            <a:miter lim="800000"/>
          </a:ln>
        </p:spPr>
        <p:txBody>
          <a:bodyPr vert="eaVert">
            <a:spAutoFit/>
          </a:bodyPr>
          <a:lstStyle/>
          <a:p>
            <a:r>
              <a:rPr lang="en-US" altLang="zh-CN" sz="4400" b="1" dirty="0">
                <a:solidFill>
                  <a:srgbClr val="FF0000"/>
                </a:solidFill>
              </a:rPr>
              <a:t>  </a:t>
            </a:r>
            <a:r>
              <a:rPr lang="zh-CN" altLang="en-US" sz="4400" b="1" dirty="0">
                <a:solidFill>
                  <a:srgbClr val="FF0000"/>
                </a:solidFill>
                <a:latin typeface="微软雅黑" panose="020B0503020204020204" charset="-122"/>
                <a:ea typeface="微软雅黑" panose="020B0503020204020204" charset="-122"/>
              </a:rPr>
              <a:t>水   污    染</a:t>
            </a:r>
            <a:endParaRPr lang="zh-CN" altLang="en-US" sz="4400" b="1" dirty="0">
              <a:solidFill>
                <a:srgbClr val="FF0000"/>
              </a:solidFill>
              <a:latin typeface="微软雅黑" panose="020B0503020204020204" charset="-122"/>
              <a:ea typeface="微软雅黑" panose="020B0503020204020204" charset="-122"/>
            </a:endParaRPr>
          </a:p>
        </p:txBody>
      </p:sp>
      <p:pic>
        <p:nvPicPr>
          <p:cNvPr id="2097243" name="图片 1" descr="initpintu_副本"/>
          <p:cNvPicPr>
            <a:picLocks noChangeAspect="1" noChangeArrowheads="1"/>
          </p:cNvPicPr>
          <p:nvPr/>
        </p:nvPicPr>
        <p:blipFill>
          <a:blip r:embed="rId2" cstate="print"/>
          <a:srcRect/>
          <a:stretch>
            <a:fillRect/>
          </a:stretch>
        </p:blipFill>
        <p:spPr bwMode="auto">
          <a:xfrm>
            <a:off x="1824991" y="1381759"/>
            <a:ext cx="8964930" cy="5014595"/>
          </a:xfrm>
          <a:prstGeom prst="rect">
            <a:avLst/>
          </a:prstGeom>
          <a:noFill/>
          <a:ln w="9525">
            <a:noFill/>
            <a:miter lim="800000"/>
            <a:headEnd/>
            <a:tailEnd/>
          </a:ln>
        </p:spPr>
      </p:pic>
      <p:pic>
        <p:nvPicPr>
          <p:cNvPr id="2097244"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752" name="矩形 13"/>
          <p:cNvSpPr/>
          <p:nvPr/>
        </p:nvSpPr>
        <p:spPr>
          <a:xfrm>
            <a:off x="1229413" y="199920"/>
            <a:ext cx="4512774" cy="523220"/>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45"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69"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70"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grpSp>
        <p:nvGrpSpPr>
          <p:cNvPr id="149" name="组合 16"/>
          <p:cNvGrpSpPr/>
          <p:nvPr/>
        </p:nvGrpSpPr>
        <p:grpSpPr bwMode="auto">
          <a:xfrm>
            <a:off x="1635760" y="1341119"/>
            <a:ext cx="8280400" cy="4940935"/>
            <a:chOff x="417270" y="278307"/>
            <a:chExt cx="8226104" cy="5943600"/>
          </a:xfrm>
        </p:grpSpPr>
        <p:pic>
          <p:nvPicPr>
            <p:cNvPr id="2097246" name="Picture 5" descr="Img388679716"/>
            <p:cNvPicPr>
              <a:picLocks noChangeAspect="1" noChangeArrowheads="1"/>
            </p:cNvPicPr>
            <p:nvPr/>
          </p:nvPicPr>
          <p:blipFill>
            <a:blip r:embed="rId2" cstate="print"/>
            <a:srcRect/>
            <a:stretch>
              <a:fillRect/>
            </a:stretch>
          </p:blipFill>
          <p:spPr bwMode="auto">
            <a:xfrm>
              <a:off x="430844" y="3302495"/>
              <a:ext cx="4032250" cy="2906712"/>
            </a:xfrm>
            <a:prstGeom prst="rect">
              <a:avLst/>
            </a:prstGeom>
            <a:noFill/>
            <a:ln w="9525">
              <a:noFill/>
              <a:miter lim="800000"/>
              <a:headEnd/>
              <a:tailEnd/>
            </a:ln>
          </p:spPr>
        </p:pic>
        <p:pic>
          <p:nvPicPr>
            <p:cNvPr id="2097247" name="Picture 11" descr="01300000246938138198146421025"/>
            <p:cNvPicPr>
              <a:picLocks noChangeAspect="1" noChangeArrowheads="1"/>
            </p:cNvPicPr>
            <p:nvPr/>
          </p:nvPicPr>
          <p:blipFill>
            <a:blip r:embed="rId3" cstate="print"/>
            <a:srcRect/>
            <a:stretch>
              <a:fillRect/>
            </a:stretch>
          </p:blipFill>
          <p:spPr bwMode="auto">
            <a:xfrm>
              <a:off x="3154120" y="278307"/>
              <a:ext cx="3294062" cy="3024188"/>
            </a:xfrm>
            <a:prstGeom prst="rect">
              <a:avLst/>
            </a:prstGeom>
            <a:noFill/>
            <a:ln w="9525">
              <a:noFill/>
              <a:miter lim="800000"/>
              <a:headEnd/>
              <a:tailEnd/>
            </a:ln>
          </p:spPr>
        </p:pic>
        <p:pic>
          <p:nvPicPr>
            <p:cNvPr id="2097248" name="Picture 19" descr="W020151223658362239014"/>
            <p:cNvPicPr>
              <a:picLocks noChangeAspect="1" noChangeArrowheads="1"/>
            </p:cNvPicPr>
            <p:nvPr/>
          </p:nvPicPr>
          <p:blipFill>
            <a:blip r:embed="rId4" cstate="print"/>
            <a:srcRect/>
            <a:stretch>
              <a:fillRect/>
            </a:stretch>
          </p:blipFill>
          <p:spPr bwMode="auto">
            <a:xfrm>
              <a:off x="6137585" y="278307"/>
              <a:ext cx="2492375" cy="3028950"/>
            </a:xfrm>
            <a:prstGeom prst="rect">
              <a:avLst/>
            </a:prstGeom>
            <a:noFill/>
            <a:ln w="9525">
              <a:noFill/>
              <a:miter lim="800000"/>
              <a:headEnd/>
              <a:tailEnd/>
            </a:ln>
          </p:spPr>
        </p:pic>
        <p:pic>
          <p:nvPicPr>
            <p:cNvPr id="2097249" name="Picture 21" descr="20131021104132309"/>
            <p:cNvPicPr>
              <a:picLocks noChangeAspect="1" noChangeArrowheads="1"/>
            </p:cNvPicPr>
            <p:nvPr/>
          </p:nvPicPr>
          <p:blipFill>
            <a:blip r:embed="rId5" cstate="print"/>
            <a:srcRect/>
            <a:stretch>
              <a:fillRect/>
            </a:stretch>
          </p:blipFill>
          <p:spPr bwMode="auto">
            <a:xfrm>
              <a:off x="417270" y="278307"/>
              <a:ext cx="2736850" cy="3024188"/>
            </a:xfrm>
            <a:prstGeom prst="rect">
              <a:avLst/>
            </a:prstGeom>
            <a:noFill/>
            <a:ln w="9525">
              <a:noFill/>
              <a:miter lim="800000"/>
              <a:headEnd/>
              <a:tailEnd/>
            </a:ln>
          </p:spPr>
        </p:pic>
        <p:pic>
          <p:nvPicPr>
            <p:cNvPr id="2097250" name="Picture 23" descr="W020131203384324910921"/>
            <p:cNvPicPr>
              <a:picLocks noChangeAspect="1" noChangeArrowheads="1"/>
            </p:cNvPicPr>
            <p:nvPr/>
          </p:nvPicPr>
          <p:blipFill>
            <a:blip r:embed="rId6" cstate="print"/>
            <a:srcRect/>
            <a:stretch>
              <a:fillRect/>
            </a:stretch>
          </p:blipFill>
          <p:spPr bwMode="auto">
            <a:xfrm>
              <a:off x="4468249" y="3302495"/>
              <a:ext cx="4175125" cy="2919412"/>
            </a:xfrm>
            <a:prstGeom prst="rect">
              <a:avLst/>
            </a:prstGeom>
            <a:noFill/>
            <a:ln w="9525">
              <a:noFill/>
              <a:miter lim="800000"/>
              <a:headEnd/>
              <a:tailEnd/>
            </a:ln>
          </p:spPr>
        </p:pic>
      </p:grpSp>
      <p:sp>
        <p:nvSpPr>
          <p:cNvPr id="1048753" name="文本框 2"/>
          <p:cNvSpPr txBox="1">
            <a:spLocks noChangeArrowheads="1"/>
          </p:cNvSpPr>
          <p:nvPr/>
        </p:nvSpPr>
        <p:spPr bwMode="auto">
          <a:xfrm>
            <a:off x="522288" y="1749425"/>
            <a:ext cx="854075" cy="3889375"/>
          </a:xfrm>
          <a:prstGeom prst="rect">
            <a:avLst/>
          </a:prstGeom>
          <a:noFill/>
          <a:ln w="9525">
            <a:noFill/>
            <a:miter lim="800000"/>
          </a:ln>
        </p:spPr>
        <p:txBody>
          <a:bodyPr vert="eaVert">
            <a:spAutoFit/>
          </a:bodyPr>
          <a:lstStyle/>
          <a:p>
            <a:r>
              <a:rPr lang="en-US" altLang="zh-CN" sz="4400" b="1" dirty="0">
                <a:solidFill>
                  <a:srgbClr val="FF0000"/>
                </a:solidFill>
              </a:rPr>
              <a:t> </a:t>
            </a:r>
            <a:r>
              <a:rPr lang="zh-CN" altLang="en-US" sz="4400" b="1" dirty="0">
                <a:solidFill>
                  <a:srgbClr val="FF0000"/>
                </a:solidFill>
                <a:latin typeface="微软雅黑" panose="020B0503020204020204" charset="-122"/>
                <a:ea typeface="微软雅黑" panose="020B0503020204020204" charset="-122"/>
              </a:rPr>
              <a:t>空 气 污 染  </a:t>
            </a:r>
            <a:endParaRPr lang="zh-CN" altLang="en-US" sz="4400" b="1" dirty="0">
              <a:solidFill>
                <a:srgbClr val="FF0000"/>
              </a:solidFill>
              <a:latin typeface="微软雅黑" panose="020B0503020204020204" charset="-122"/>
              <a:ea typeface="微软雅黑" panose="020B0503020204020204" charset="-122"/>
            </a:endParaRPr>
          </a:p>
        </p:txBody>
      </p:sp>
      <p:pic>
        <p:nvPicPr>
          <p:cNvPr id="2097251" name="Picture 4" descr="C:\Users\Administrator\Desktop\微信图片_20200730113918.png"/>
          <p:cNvPicPr>
            <a:picLocks noChangeAspect="1" noChangeArrowheads="1"/>
          </p:cNvPicPr>
          <p:nvPr/>
        </p:nvPicPr>
        <p:blipFill>
          <a:blip r:embed="rId7" cstate="print"/>
          <a:srcRect/>
          <a:stretch>
            <a:fillRect/>
          </a:stretch>
        </p:blipFill>
        <p:spPr bwMode="auto">
          <a:xfrm>
            <a:off x="-396875" y="-242820"/>
            <a:ext cx="1991360" cy="1292075"/>
          </a:xfrm>
          <a:prstGeom prst="rect">
            <a:avLst/>
          </a:prstGeom>
          <a:noFill/>
        </p:spPr>
      </p:pic>
      <p:sp>
        <p:nvSpPr>
          <p:cNvPr id="1048754" name="矩形 19"/>
          <p:cNvSpPr/>
          <p:nvPr/>
        </p:nvSpPr>
        <p:spPr>
          <a:xfrm>
            <a:off x="1164867" y="232193"/>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2" name="Picture 2"/>
          <p:cNvPicPr>
            <a:picLocks noChangeAspect="1" noChangeArrowheads="1"/>
          </p:cNvPicPr>
          <p:nvPr>
            <p:custDataLst>
              <p:tags r:id="rId1"/>
            </p:custDataLst>
          </p:nvPr>
        </p:nvPicPr>
        <p:blipFill>
          <a:blip r:embed="rId2" cstate="print"/>
          <a:srcRect/>
          <a:stretch>
            <a:fillRect/>
          </a:stretch>
        </p:blipFill>
        <p:spPr bwMode="auto">
          <a:xfrm>
            <a:off x="0" y="-80010"/>
            <a:ext cx="12192000" cy="6858000"/>
          </a:xfrm>
          <a:prstGeom prst="rect">
            <a:avLst/>
          </a:prstGeom>
          <a:noFill/>
          <a:ln w="9525">
            <a:noFill/>
            <a:miter lim="800000"/>
            <a:headEnd/>
            <a:tailEnd/>
          </a:ln>
        </p:spPr>
      </p:pic>
      <p:cxnSp>
        <p:nvCxnSpPr>
          <p:cNvPr id="3145771"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72"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755" name="文本框 2"/>
          <p:cNvSpPr txBox="1"/>
          <p:nvPr/>
        </p:nvSpPr>
        <p:spPr>
          <a:xfrm>
            <a:off x="4067959" y="1046181"/>
            <a:ext cx="4689475" cy="829945"/>
          </a:xfrm>
          <a:prstGeom prst="rect">
            <a:avLst/>
          </a:prstGeom>
          <a:noFill/>
        </p:spPr>
        <p:txBody>
          <a:bodyPr wrap="square" rtlCol="0">
            <a:spAutoFit/>
          </a:bodyPr>
          <a:lstStyle/>
          <a:p>
            <a:r>
              <a:rPr lang="zh-CN" altLang="en-US" sz="4800" b="1" dirty="0">
                <a:solidFill>
                  <a:srgbClr val="FF0000"/>
                </a:solidFill>
                <a:effectLst>
                  <a:outerShdw blurRad="38100" dist="25400" dir="5400000" algn="ctr" rotWithShape="0">
                    <a:srgbClr val="6E747A">
                      <a:alpha val="43000"/>
                    </a:srgbClr>
                  </a:outerShdw>
                </a:effectLst>
              </a:rPr>
              <a:t>健</a:t>
            </a:r>
            <a:r>
              <a:rPr lang="zh-CN" altLang="en-US" sz="4800" b="1" dirty="0" smtClean="0">
                <a:solidFill>
                  <a:srgbClr val="FF0000"/>
                </a:solidFill>
                <a:effectLst>
                  <a:outerShdw blurRad="38100" dist="25400" dir="5400000" algn="ctr" rotWithShape="0">
                    <a:srgbClr val="6E747A">
                      <a:alpha val="43000"/>
                    </a:srgbClr>
                  </a:outerShdw>
                </a:effectLst>
              </a:rPr>
              <a:t>康五大</a:t>
            </a:r>
            <a:r>
              <a:rPr lang="zh-CN" altLang="en-US" sz="4800" b="1" dirty="0">
                <a:solidFill>
                  <a:srgbClr val="FF0000"/>
                </a:solidFill>
                <a:effectLst>
                  <a:outerShdw blurRad="38100" dist="25400" dir="5400000" algn="ctr" rotWithShape="0">
                    <a:srgbClr val="6E747A">
                      <a:alpha val="43000"/>
                    </a:srgbClr>
                  </a:outerShdw>
                </a:effectLst>
              </a:rPr>
              <a:t>基石</a:t>
            </a:r>
            <a:r>
              <a:rPr lang="zh-CN" altLang="en-US" sz="4800" b="1" dirty="0">
                <a:ln w="22225">
                  <a:solidFill>
                    <a:schemeClr val="accent2"/>
                  </a:solidFill>
                  <a:prstDash val="solid"/>
                </a:ln>
                <a:gradFill>
                  <a:gsLst>
                    <a:gs pos="0">
                      <a:srgbClr val="E30000"/>
                    </a:gs>
                    <a:gs pos="100000">
                      <a:srgbClr val="760303"/>
                    </a:gs>
                  </a:gsLst>
                  <a:lin scaled="0"/>
                </a:gradFill>
                <a:effectLst/>
              </a:rPr>
              <a:t> </a:t>
            </a:r>
            <a:endParaRPr lang="zh-CN" altLang="en-US" sz="4800" b="1" dirty="0">
              <a:ln w="22225">
                <a:solidFill>
                  <a:schemeClr val="accent2"/>
                </a:solidFill>
                <a:prstDash val="solid"/>
              </a:ln>
              <a:gradFill>
                <a:gsLst>
                  <a:gs pos="0">
                    <a:srgbClr val="E30000"/>
                  </a:gs>
                  <a:gs pos="100000">
                    <a:srgbClr val="760303"/>
                  </a:gs>
                </a:gsLst>
                <a:lin scaled="0"/>
              </a:gradFill>
              <a:effectLst/>
            </a:endParaRPr>
          </a:p>
        </p:txBody>
      </p:sp>
      <p:grpSp>
        <p:nvGrpSpPr>
          <p:cNvPr id="151" name="组合 3"/>
          <p:cNvGrpSpPr/>
          <p:nvPr/>
        </p:nvGrpSpPr>
        <p:grpSpPr>
          <a:xfrm>
            <a:off x="2746991" y="2109551"/>
            <a:ext cx="1714164" cy="3523444"/>
            <a:chOff x="5459" y="3708"/>
            <a:chExt cx="3550" cy="6903"/>
          </a:xfrm>
        </p:grpSpPr>
        <p:sp>
          <p:nvSpPr>
            <p:cNvPr id="1048756" name="流程图: 可选过程 11269"/>
            <p:cNvSpPr/>
            <p:nvPr/>
          </p:nvSpPr>
          <p:spPr>
            <a:xfrm>
              <a:off x="5548" y="9219"/>
              <a:ext cx="3128" cy="1392"/>
            </a:xfrm>
            <a:prstGeom prst="flowChartAlternateProcess">
              <a:avLst/>
            </a:prstGeom>
            <a:solidFill>
              <a:srgbClr val="D6F5F5"/>
            </a:solidFill>
            <a:ln w="31750" cap="flat" cmpd="sng">
              <a:solidFill>
                <a:srgbClr val="008000"/>
              </a:solidFill>
              <a:prstDash val="solid"/>
              <a:miter/>
              <a:headEnd type="none" w="med" len="med"/>
              <a:tailEnd type="none" w="med" len="med"/>
            </a:ln>
          </p:spPr>
          <p:txBody>
            <a:bodyPr wrap="none" lIns="90170" tIns="46990" rIns="90170" bIns="46990" anchor="ctr"/>
            <a:lstStyle/>
            <a:p>
              <a:pPr algn="ctr" eaLnBrk="0" hangingPunct="0"/>
              <a:r>
                <a:rPr lang="zh-CN" altLang="en-US" sz="2400" b="1" dirty="0">
                  <a:solidFill>
                    <a:srgbClr val="008000"/>
                  </a:solidFill>
                  <a:latin typeface="Calibri" panose="020F0502020204030204" pitchFamily="34" charset="0"/>
                  <a:ea typeface="华文细黑" panose="02010600040101010101" pitchFamily="2" charset="-122"/>
                </a:rPr>
                <a:t>适量运动</a:t>
              </a:r>
              <a:endParaRPr lang="zh-CN" altLang="en-US" sz="2400" b="1" dirty="0">
                <a:solidFill>
                  <a:srgbClr val="008000"/>
                </a:solidFill>
                <a:latin typeface="Calibri" panose="020F0502020204030204" pitchFamily="34" charset="0"/>
                <a:ea typeface="华文细黑" panose="02010600040101010101" pitchFamily="2" charset="-122"/>
              </a:endParaRPr>
            </a:p>
          </p:txBody>
        </p:sp>
        <p:pic>
          <p:nvPicPr>
            <p:cNvPr id="2097253" name="图片 1" descr="2846024_074554042593_2"/>
            <p:cNvPicPr>
              <a:picLocks noChangeAspect="1"/>
            </p:cNvPicPr>
            <p:nvPr/>
          </p:nvPicPr>
          <p:blipFill>
            <a:blip r:embed="rId3" cstate="print"/>
            <a:stretch>
              <a:fillRect/>
            </a:stretch>
          </p:blipFill>
          <p:spPr>
            <a:xfrm>
              <a:off x="5459" y="3708"/>
              <a:ext cx="3550" cy="3583"/>
            </a:xfrm>
            <a:prstGeom prst="rect">
              <a:avLst/>
            </a:prstGeom>
            <a:noFill/>
            <a:ln w="9525">
              <a:noFill/>
            </a:ln>
          </p:spPr>
        </p:pic>
      </p:grpSp>
      <p:grpSp>
        <p:nvGrpSpPr>
          <p:cNvPr id="152" name="组合 5"/>
          <p:cNvGrpSpPr/>
          <p:nvPr/>
        </p:nvGrpSpPr>
        <p:grpSpPr>
          <a:xfrm>
            <a:off x="5155560" y="2250829"/>
            <a:ext cx="1819187" cy="3375436"/>
            <a:chOff x="9840" y="3018"/>
            <a:chExt cx="3768" cy="6613"/>
          </a:xfrm>
        </p:grpSpPr>
        <p:sp>
          <p:nvSpPr>
            <p:cNvPr id="1048757" name="流程图: 可选过程 11270"/>
            <p:cNvSpPr/>
            <p:nvPr/>
          </p:nvSpPr>
          <p:spPr>
            <a:xfrm>
              <a:off x="10039" y="8223"/>
              <a:ext cx="3430" cy="1408"/>
            </a:xfrm>
            <a:prstGeom prst="flowChartAlternateProcess">
              <a:avLst/>
            </a:prstGeom>
            <a:solidFill>
              <a:srgbClr val="EEEEF4"/>
            </a:solidFill>
            <a:ln w="31750" cap="flat" cmpd="sng">
              <a:solidFill>
                <a:srgbClr val="3366FF"/>
              </a:solidFill>
              <a:prstDash val="solid"/>
              <a:miter/>
              <a:headEnd type="none" w="med" len="med"/>
              <a:tailEnd type="none" w="med" len="med"/>
            </a:ln>
          </p:spPr>
          <p:txBody>
            <a:bodyPr wrap="none" lIns="90170" tIns="46990" rIns="90170" bIns="46990" anchor="ctr"/>
            <a:lstStyle/>
            <a:p>
              <a:pPr algn="ctr"/>
              <a:r>
                <a:rPr lang="en-US" altLang="zh-CN" sz="2400" b="1" dirty="0">
                  <a:solidFill>
                    <a:srgbClr val="0066FF"/>
                  </a:solidFill>
                  <a:latin typeface="Calibri" panose="020F0502020204030204" pitchFamily="34" charset="0"/>
                  <a:ea typeface="华文细黑" panose="02010600040101010101" pitchFamily="2" charset="-122"/>
                </a:rPr>
                <a:t>心理平衡</a:t>
              </a:r>
              <a:endParaRPr lang="en-US" altLang="zh-CN" sz="2400" b="1" dirty="0">
                <a:solidFill>
                  <a:srgbClr val="0066FF"/>
                </a:solidFill>
                <a:latin typeface="Calibri" panose="020F0502020204030204" pitchFamily="34" charset="0"/>
                <a:ea typeface="华文细黑" panose="02010600040101010101" pitchFamily="2" charset="-122"/>
              </a:endParaRPr>
            </a:p>
          </p:txBody>
        </p:sp>
        <p:sp>
          <p:nvSpPr>
            <p:cNvPr id="1048758" name="椭圆 11271" descr="24205b8a8bda3a87-17122d935d5f36bf-790bdd0b9e80e052e01d01269b715d26_i"/>
            <p:cNvSpPr/>
            <p:nvPr/>
          </p:nvSpPr>
          <p:spPr>
            <a:xfrm>
              <a:off x="9840" y="3018"/>
              <a:ext cx="3768" cy="3437"/>
            </a:xfrm>
            <a:prstGeom prst="ellipse">
              <a:avLst/>
            </a:prstGeom>
            <a:blipFill rotWithShape="0">
              <a:blip r:embed="rId4" cstate="print"/>
              <a:stretch>
                <a:fillRect/>
              </a:stretch>
            </a:blipFill>
            <a:ln w="41275" cap="flat" cmpd="sng">
              <a:solidFill>
                <a:schemeClr val="folHlink"/>
              </a:solidFill>
              <a:prstDash val="solid"/>
              <a:round/>
              <a:headEnd type="none" w="med" len="med"/>
              <a:tailEnd type="none" w="med" len="med"/>
            </a:ln>
          </p:spPr>
          <p:txBody>
            <a:bodyPr anchor="t"/>
            <a:lstStyle/>
            <a:p>
              <a:pPr eaLnBrk="0" hangingPunct="0"/>
              <a:endParaRPr lang="zh-CN" altLang="en-US" dirty="0">
                <a:latin typeface="Calibri" panose="020F0502020204030204" pitchFamily="34" charset="0"/>
                <a:ea typeface="宋体" pitchFamily="2" charset="-122"/>
              </a:endParaRPr>
            </a:p>
          </p:txBody>
        </p:sp>
      </p:grpSp>
      <p:grpSp>
        <p:nvGrpSpPr>
          <p:cNvPr id="153" name="组合 4"/>
          <p:cNvGrpSpPr/>
          <p:nvPr/>
        </p:nvGrpSpPr>
        <p:grpSpPr>
          <a:xfrm>
            <a:off x="9734915" y="2185944"/>
            <a:ext cx="1976117" cy="3359057"/>
            <a:chOff x="14590" y="3018"/>
            <a:chExt cx="4360" cy="6743"/>
          </a:xfrm>
        </p:grpSpPr>
        <p:sp>
          <p:nvSpPr>
            <p:cNvPr id="1048759" name="椭圆 11266" descr="ce92e984c89f954b-2b57c340f4a11915-bc710e818059330a423ea40340aaf34c_i"/>
            <p:cNvSpPr/>
            <p:nvPr/>
          </p:nvSpPr>
          <p:spPr>
            <a:xfrm>
              <a:off x="14590" y="3018"/>
              <a:ext cx="4360" cy="3922"/>
            </a:xfrm>
            <a:prstGeom prst="ellipse">
              <a:avLst/>
            </a:prstGeom>
            <a:blipFill rotWithShape="0">
              <a:blip r:embed="rId5" cstate="print"/>
              <a:stretch>
                <a:fillRect/>
              </a:stretch>
            </a:blipFill>
            <a:ln w="38100" cap="flat" cmpd="sng">
              <a:solidFill>
                <a:srgbClr val="800080"/>
              </a:solidFill>
              <a:prstDash val="solid"/>
              <a:round/>
              <a:headEnd type="none" w="med" len="med"/>
              <a:tailEnd type="none" w="med" len="med"/>
            </a:ln>
          </p:spPr>
          <p:txBody>
            <a:bodyPr anchor="t"/>
            <a:lstStyle/>
            <a:p>
              <a:pPr eaLnBrk="0" hangingPunct="0"/>
              <a:endParaRPr lang="zh-CN" altLang="en-US" dirty="0">
                <a:latin typeface="Calibri" panose="020F0502020204030204" pitchFamily="34" charset="0"/>
                <a:ea typeface="宋体" pitchFamily="2" charset="-122"/>
              </a:endParaRPr>
            </a:p>
          </p:txBody>
        </p:sp>
        <p:sp>
          <p:nvSpPr>
            <p:cNvPr id="1048760" name="流程图: 可选过程 11267"/>
            <p:cNvSpPr/>
            <p:nvPr/>
          </p:nvSpPr>
          <p:spPr>
            <a:xfrm>
              <a:off x="14934" y="8431"/>
              <a:ext cx="3929" cy="1330"/>
            </a:xfrm>
            <a:prstGeom prst="flowChartAlternateProcess">
              <a:avLst/>
            </a:prstGeom>
            <a:solidFill>
              <a:srgbClr val="D6F5F5"/>
            </a:solidFill>
            <a:ln w="38100" cap="flat" cmpd="sng">
              <a:solidFill>
                <a:srgbClr val="2B2BFE"/>
              </a:solidFill>
              <a:prstDash val="solid"/>
              <a:miter/>
              <a:headEnd type="none" w="med" len="med"/>
              <a:tailEnd type="none" w="med" len="med"/>
            </a:ln>
          </p:spPr>
          <p:txBody>
            <a:bodyPr wrap="none" lIns="90170" tIns="46990" rIns="90170" bIns="46990" anchor="ctr"/>
            <a:lstStyle/>
            <a:p>
              <a:pPr algn="ctr" eaLnBrk="0" hangingPunct="0"/>
              <a:r>
                <a:rPr lang="zh-CN" altLang="en-US" sz="3200" b="1" dirty="0">
                  <a:solidFill>
                    <a:srgbClr val="FF0000"/>
                  </a:solidFill>
                  <a:latin typeface="Calibri" panose="020F0502020204030204" pitchFamily="34" charset="0"/>
                  <a:ea typeface="华文细黑" panose="02010600040101010101" pitchFamily="2" charset="-122"/>
                </a:rPr>
                <a:t>定期体检</a:t>
              </a:r>
              <a:endParaRPr lang="zh-CN" altLang="en-US" sz="3200" b="1" dirty="0">
                <a:solidFill>
                  <a:srgbClr val="FF0000"/>
                </a:solidFill>
                <a:latin typeface="Calibri" panose="020F0502020204030204" pitchFamily="34" charset="0"/>
                <a:ea typeface="华文细黑" panose="02010600040101010101" pitchFamily="2" charset="-122"/>
              </a:endParaRPr>
            </a:p>
          </p:txBody>
        </p:sp>
      </p:grpSp>
      <p:sp>
        <p:nvSpPr>
          <p:cNvPr id="1048761" name="流程图: 可选过程 11268"/>
          <p:cNvSpPr/>
          <p:nvPr/>
        </p:nvSpPr>
        <p:spPr>
          <a:xfrm>
            <a:off x="454650" y="5016084"/>
            <a:ext cx="1634492" cy="689013"/>
          </a:xfrm>
          <a:prstGeom prst="flowChartAlternateProcess">
            <a:avLst/>
          </a:prstGeom>
          <a:solidFill>
            <a:srgbClr val="EFF9F9"/>
          </a:solidFill>
          <a:ln w="31750" cap="flat" cmpd="sng">
            <a:solidFill>
              <a:srgbClr val="FF6600"/>
            </a:solidFill>
            <a:prstDash val="solid"/>
            <a:miter/>
            <a:headEnd type="none" w="med" len="med"/>
            <a:tailEnd type="none" w="med" len="med"/>
          </a:ln>
        </p:spPr>
        <p:txBody>
          <a:bodyPr wrap="none" lIns="90170" tIns="46990" rIns="90170" bIns="46990" anchor="ctr"/>
          <a:lstStyle/>
          <a:p>
            <a:pPr algn="ctr"/>
            <a:r>
              <a:rPr lang="en-US" altLang="zh-CN" sz="2400" b="1" dirty="0">
                <a:solidFill>
                  <a:srgbClr val="FF6600"/>
                </a:solidFill>
                <a:latin typeface="Calibri" panose="020F0502020204030204" pitchFamily="34" charset="0"/>
                <a:ea typeface="华文细黑" panose="02010600040101010101" pitchFamily="2" charset="-122"/>
              </a:rPr>
              <a:t>合理膳食</a:t>
            </a:r>
            <a:endParaRPr lang="en-US" altLang="zh-CN" sz="2400" b="1" dirty="0">
              <a:solidFill>
                <a:srgbClr val="FF6600"/>
              </a:solidFill>
              <a:latin typeface="Calibri" panose="020F0502020204030204" pitchFamily="34" charset="0"/>
              <a:ea typeface="华文细黑" panose="02010600040101010101" pitchFamily="2" charset="-122"/>
            </a:endParaRPr>
          </a:p>
        </p:txBody>
      </p:sp>
      <p:pic>
        <p:nvPicPr>
          <p:cNvPr id="2097254" name="图片 2" descr="1191899541-20140928161142162"/>
          <p:cNvPicPr>
            <a:picLocks noChangeAspect="1"/>
          </p:cNvPicPr>
          <p:nvPr/>
        </p:nvPicPr>
        <p:blipFill>
          <a:blip r:embed="rId6" cstate="print"/>
          <a:stretch>
            <a:fillRect/>
          </a:stretch>
        </p:blipFill>
        <p:spPr>
          <a:xfrm>
            <a:off x="167198" y="2048517"/>
            <a:ext cx="1958583" cy="1977722"/>
          </a:xfrm>
          <a:prstGeom prst="rect">
            <a:avLst/>
          </a:prstGeom>
          <a:noFill/>
          <a:ln w="9525">
            <a:noFill/>
          </a:ln>
        </p:spPr>
      </p:pic>
      <p:pic>
        <p:nvPicPr>
          <p:cNvPr id="2097255" name="Picture 4" descr="C:\Users\Administrator\Desktop\微信图片_20200730113918.png"/>
          <p:cNvPicPr>
            <a:picLocks noChangeAspect="1" noChangeArrowheads="1"/>
          </p:cNvPicPr>
          <p:nvPr/>
        </p:nvPicPr>
        <p:blipFill>
          <a:blip r:embed="rId7" cstate="print"/>
          <a:srcRect/>
          <a:stretch>
            <a:fillRect/>
          </a:stretch>
        </p:blipFill>
        <p:spPr bwMode="auto">
          <a:xfrm>
            <a:off x="-396875" y="-242820"/>
            <a:ext cx="1991360" cy="1292075"/>
          </a:xfrm>
          <a:prstGeom prst="rect">
            <a:avLst/>
          </a:prstGeom>
          <a:noFill/>
        </p:spPr>
      </p:pic>
      <p:sp>
        <p:nvSpPr>
          <p:cNvPr id="1048762" name="矩形 20"/>
          <p:cNvSpPr/>
          <p:nvPr/>
        </p:nvSpPr>
        <p:spPr>
          <a:xfrm>
            <a:off x="1218654" y="236669"/>
            <a:ext cx="4575317" cy="954107"/>
          </a:xfrm>
          <a:prstGeom prst="rect">
            <a:avLst/>
          </a:prstGeom>
        </p:spPr>
        <p:txBody>
          <a:bodyPr wrap="squar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pic>
        <p:nvPicPr>
          <p:cNvPr id="2097256" name="图片 2"/>
          <p:cNvPicPr>
            <a:picLocks noChangeAspect="1"/>
          </p:cNvPicPr>
          <p:nvPr/>
        </p:nvPicPr>
        <p:blipFill>
          <a:blip r:embed="rId8" cstate="print"/>
          <a:stretch>
            <a:fillRect/>
          </a:stretch>
        </p:blipFill>
        <p:spPr>
          <a:xfrm>
            <a:off x="7339539" y="2252526"/>
            <a:ext cx="2010098" cy="1863122"/>
          </a:xfrm>
          <a:prstGeom prst="rect">
            <a:avLst/>
          </a:prstGeom>
        </p:spPr>
      </p:pic>
      <p:sp>
        <p:nvSpPr>
          <p:cNvPr id="1048763" name="流程图: 可选过程"/>
          <p:cNvSpPr/>
          <p:nvPr/>
        </p:nvSpPr>
        <p:spPr>
          <a:xfrm>
            <a:off x="7541702" y="4908591"/>
            <a:ext cx="1789765" cy="603582"/>
          </a:xfrm>
          <a:prstGeom prst="flowChartAlternateProcess">
            <a:avLst/>
          </a:prstGeom>
          <a:solidFill>
            <a:srgbClr val="EFF9F9"/>
          </a:solidFill>
          <a:ln w="31750" cap="flat" cmpd="sng">
            <a:solidFill>
              <a:srgbClr val="FF6600"/>
            </a:solidFill>
            <a:prstDash val="solid"/>
            <a:miter/>
          </a:ln>
        </p:spPr>
        <p:txBody>
          <a:bodyPr vert="horz" wrap="none" lIns="90170" tIns="46990" rIns="90170" bIns="46990" anchor="ctr" anchorCtr="0"/>
          <a:lstStyle/>
          <a:p>
            <a:pPr marL="0" indent="0" algn="ctr">
              <a:lnSpc>
                <a:spcPct val="100000"/>
              </a:lnSpc>
              <a:spcBef>
                <a:spcPts val="0"/>
              </a:spcBef>
              <a:spcAft>
                <a:spcPts val="0"/>
              </a:spcAft>
              <a:buNone/>
            </a:pPr>
            <a:r>
              <a:rPr lang="zh-CN" altLang="en-US" sz="2400" b="1" i="0" u="none" strike="noStrike" kern="1200" cap="none" spc="0" baseline="0" dirty="0">
                <a:solidFill>
                  <a:srgbClr val="FF6600"/>
                </a:solidFill>
                <a:latin typeface="Calibri" panose="020F0502020204030204" pitchFamily="34" charset="0"/>
                <a:ea typeface="华文细黑" panose="02010600040101010101" pitchFamily="2" charset="-122"/>
                <a:cs typeface="Perpetua" panose="02020502060401020303" charset="0"/>
              </a:rPr>
              <a:t>戒烟限酒</a:t>
            </a:r>
            <a:endParaRPr lang="zh-CN" altLang="en-US" sz="2400" b="1" i="0" u="none" strike="noStrike" kern="1200" cap="none" spc="0" baseline="0" dirty="0">
              <a:solidFill>
                <a:srgbClr val="FF6600"/>
              </a:solidFill>
              <a:latin typeface="Calibri" panose="020F0502020204030204" pitchFamily="34" charset="0"/>
              <a:ea typeface="华文细黑" panose="02010600040101010101" pitchFamily="2" charset="-122"/>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97254"/>
                                        </p:tgtEl>
                                        <p:attrNameLst>
                                          <p:attrName>style.visibility</p:attrName>
                                        </p:attrNameLst>
                                      </p:cBhvr>
                                      <p:to>
                                        <p:strVal val="visible"/>
                                      </p:to>
                                    </p:set>
                                    <p:animEffect transition="in" filter="box(in)">
                                      <p:cBhvr>
                                        <p:cTn id="7" dur="500"/>
                                        <p:tgtEl>
                                          <p:spTgt spid="2097254"/>
                                        </p:tgtEl>
                                      </p:cBhvr>
                                    </p:animEffect>
                                  </p:childTnLst>
                                </p:cTn>
                              </p:par>
                              <p:par>
                                <p:cTn id="8" presetID="4" presetClass="entr" presetSubtype="16" fill="hold" grpId="2" nodeType="withEffect">
                                  <p:stCondLst>
                                    <p:cond delay="0"/>
                                  </p:stCondLst>
                                  <p:childTnLst>
                                    <p:set>
                                      <p:cBhvr>
                                        <p:cTn id="9" dur="1" fill="hold">
                                          <p:stCondLst>
                                            <p:cond delay="0"/>
                                          </p:stCondLst>
                                        </p:cTn>
                                        <p:tgtEl>
                                          <p:spTgt spid="1048761"/>
                                        </p:tgtEl>
                                        <p:attrNameLst>
                                          <p:attrName>style.visibility</p:attrName>
                                        </p:attrNameLst>
                                      </p:cBhvr>
                                      <p:to>
                                        <p:strVal val="visible"/>
                                      </p:to>
                                    </p:set>
                                    <p:animEffect transition="in" filter="box(in)">
                                      <p:cBhvr>
                                        <p:cTn id="10" dur="500"/>
                                        <p:tgtEl>
                                          <p:spTgt spid="1048761"/>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box(in)">
                                      <p:cBhvr>
                                        <p:cTn id="15" dur="500"/>
                                        <p:tgtEl>
                                          <p:spTgt spid="15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box(in)">
                                      <p:cBhvr>
                                        <p:cTn id="20" dur="500"/>
                                        <p:tgtEl>
                                          <p:spTgt spid="152"/>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097256"/>
                                        </p:tgtEl>
                                        <p:attrNameLst>
                                          <p:attrName>style.visibility</p:attrName>
                                        </p:attrNameLst>
                                      </p:cBhvr>
                                      <p:to>
                                        <p:strVal val="visible"/>
                                      </p:to>
                                    </p:set>
                                    <p:animEffect transition="in" filter="box(in)">
                                      <p:cBhvr>
                                        <p:cTn id="25" dur="500"/>
                                        <p:tgtEl>
                                          <p:spTgt spid="2097256"/>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048763"/>
                                        </p:tgtEl>
                                        <p:attrNameLst>
                                          <p:attrName>style.visibility</p:attrName>
                                        </p:attrNameLst>
                                      </p:cBhvr>
                                      <p:to>
                                        <p:strVal val="visible"/>
                                      </p:to>
                                    </p:set>
                                    <p:animEffect transition="in" filter="box(in)">
                                      <p:cBhvr>
                                        <p:cTn id="28" dur="500"/>
                                        <p:tgtEl>
                                          <p:spTgt spid="1048763"/>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box(in)">
                                      <p:cBhvr>
                                        <p:cTn id="3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1" grpId="0" animBg="1"/>
      <p:bldP spid="1048761" grpId="1" animBg="1"/>
      <p:bldP spid="1048761" grpId="2" bldLvl="0" animBg="1"/>
      <p:bldP spid="104876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BF3601-8EBA-4D05-993D-BB342311934F}" type="datetime1">
              <a:rPr lang="zh-CN" altLang="en-US" smtClean="0"/>
            </a:fld>
            <a:endParaRPr lang="en-US"/>
          </a:p>
        </p:txBody>
      </p:sp>
      <p:pic>
        <p:nvPicPr>
          <p:cNvPr id="3" name="图片 2"/>
          <p:cNvPicPr>
            <a:picLocks noChangeAspect="1"/>
          </p:cNvPicPr>
          <p:nvPr/>
        </p:nvPicPr>
        <p:blipFill>
          <a:blip r:embed="rId1"/>
          <a:stretch>
            <a:fillRect/>
          </a:stretch>
        </p:blipFill>
        <p:spPr>
          <a:xfrm>
            <a:off x="0" y="635"/>
            <a:ext cx="6924040" cy="6869430"/>
          </a:xfrm>
          <a:prstGeom prst="rect">
            <a:avLst/>
          </a:prstGeom>
        </p:spPr>
      </p:pic>
      <p:pic>
        <p:nvPicPr>
          <p:cNvPr id="5" name="图片 4"/>
          <p:cNvPicPr>
            <a:picLocks noChangeAspect="1"/>
          </p:cNvPicPr>
          <p:nvPr/>
        </p:nvPicPr>
        <p:blipFill>
          <a:blip r:embed="rId2"/>
          <a:stretch>
            <a:fillRect/>
          </a:stretch>
        </p:blipFill>
        <p:spPr>
          <a:xfrm>
            <a:off x="6924040" y="635"/>
            <a:ext cx="5257165" cy="2705100"/>
          </a:xfrm>
          <a:prstGeom prst="rect">
            <a:avLst/>
          </a:prstGeom>
        </p:spPr>
      </p:pic>
      <p:sp>
        <p:nvSpPr>
          <p:cNvPr id="6" name="文本框 5"/>
          <p:cNvSpPr txBox="1"/>
          <p:nvPr/>
        </p:nvSpPr>
        <p:spPr>
          <a:xfrm>
            <a:off x="10362565" y="2790190"/>
            <a:ext cx="3409950" cy="368300"/>
          </a:xfrm>
          <a:prstGeom prst="rect">
            <a:avLst/>
          </a:prstGeom>
          <a:noFill/>
        </p:spPr>
        <p:txBody>
          <a:bodyPr wrap="square" rtlCol="0">
            <a:spAutoFit/>
          </a:bodyPr>
          <a:lstStyle/>
          <a:p>
            <a:r>
              <a:rPr lang="en-US" altLang="zh-CN"/>
              <a:t>12</a:t>
            </a:r>
            <a:r>
              <a:rPr lang="zh-CN" altLang="en-US"/>
              <a:t>：</a:t>
            </a:r>
            <a:r>
              <a:rPr lang="en-US" altLang="zh-CN"/>
              <a:t>16</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BF3601-8EBA-4D05-993D-BB342311934F}" type="datetime1">
              <a:rPr lang="zh-CN" altLang="en-US" smtClean="0"/>
            </a:fld>
            <a:endParaRPr lang="en-US"/>
          </a:p>
        </p:txBody>
      </p:sp>
      <p:pic>
        <p:nvPicPr>
          <p:cNvPr id="4" name="图片 3"/>
          <p:cNvPicPr>
            <a:picLocks noChangeAspect="1"/>
          </p:cNvPicPr>
          <p:nvPr/>
        </p:nvPicPr>
        <p:blipFill>
          <a:blip r:embed="rId1"/>
          <a:stretch>
            <a:fillRect/>
          </a:stretch>
        </p:blipFill>
        <p:spPr>
          <a:xfrm>
            <a:off x="0" y="0"/>
            <a:ext cx="6075045" cy="5824855"/>
          </a:xfrm>
          <a:prstGeom prst="rect">
            <a:avLst/>
          </a:prstGeom>
        </p:spPr>
      </p:pic>
      <p:pic>
        <p:nvPicPr>
          <p:cNvPr id="5" name="图片 4"/>
          <p:cNvPicPr>
            <a:picLocks noChangeAspect="1"/>
          </p:cNvPicPr>
          <p:nvPr/>
        </p:nvPicPr>
        <p:blipFill>
          <a:blip r:embed="rId2"/>
          <a:stretch>
            <a:fillRect/>
          </a:stretch>
        </p:blipFill>
        <p:spPr>
          <a:xfrm>
            <a:off x="6083935" y="12700"/>
            <a:ext cx="6108065" cy="58413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73"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74"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258" name="Picture 2"/>
          <p:cNvPicPr>
            <a:picLocks noChangeAspect="1" noChangeArrowheads="1"/>
          </p:cNvPicPr>
          <p:nvPr/>
        </p:nvPicPr>
        <p:blipFill>
          <a:blip r:embed="rId2" cstate="print"/>
          <a:srcRect l="7146" t="12039" r="5263" b="8287"/>
          <a:stretch>
            <a:fillRect/>
          </a:stretch>
        </p:blipFill>
        <p:spPr bwMode="auto">
          <a:xfrm>
            <a:off x="923925" y="2905759"/>
            <a:ext cx="2979738" cy="2863215"/>
          </a:xfrm>
          <a:prstGeom prst="rect">
            <a:avLst/>
          </a:prstGeom>
          <a:noFill/>
          <a:ln w="9525">
            <a:noFill/>
            <a:miter lim="800000"/>
            <a:headEnd/>
            <a:tailEnd/>
          </a:ln>
        </p:spPr>
      </p:pic>
      <p:pic>
        <p:nvPicPr>
          <p:cNvPr id="2097259" name="Picture 2" descr="图片1"/>
          <p:cNvPicPr>
            <a:picLocks noRot="1" noChangeAspect="1" noChangeArrowheads="1"/>
          </p:cNvPicPr>
          <p:nvPr/>
        </p:nvPicPr>
        <p:blipFill>
          <a:blip r:embed="rId3" cstate="print"/>
          <a:srcRect l="13034" t="4889" r="7265" b="8504"/>
          <a:stretch>
            <a:fillRect/>
          </a:stretch>
        </p:blipFill>
        <p:spPr bwMode="auto">
          <a:xfrm>
            <a:off x="4482577" y="2801172"/>
            <a:ext cx="3344863" cy="2915920"/>
          </a:xfrm>
          <a:prstGeom prst="rect">
            <a:avLst/>
          </a:prstGeom>
          <a:noFill/>
          <a:ln w="9525">
            <a:noFill/>
            <a:miter lim="800000"/>
            <a:headEnd/>
            <a:tailEnd/>
          </a:ln>
        </p:spPr>
      </p:pic>
      <p:sp>
        <p:nvSpPr>
          <p:cNvPr id="1048764" name="Rectangle 2"/>
          <p:cNvSpPr>
            <a:spLocks noChangeArrowheads="1"/>
          </p:cNvSpPr>
          <p:nvPr/>
        </p:nvSpPr>
        <p:spPr bwMode="auto">
          <a:xfrm>
            <a:off x="4760278" y="1432560"/>
            <a:ext cx="2630487" cy="701675"/>
          </a:xfrm>
          <a:prstGeom prst="rect">
            <a:avLst/>
          </a:prstGeom>
          <a:noFill/>
          <a:ln w="9525">
            <a:noFill/>
            <a:miter lim="800000"/>
          </a:ln>
        </p:spPr>
        <p:txBody>
          <a:bodyPr anchor="ctr"/>
          <a:lstStyle/>
          <a:p>
            <a:pPr fontAlgn="ctr" latinLnBrk="1">
              <a:buClr>
                <a:schemeClr val="tx1"/>
              </a:buClr>
            </a:pPr>
            <a:r>
              <a:rPr lang="zh-CN" altLang="en-US" sz="3400" b="1" dirty="0">
                <a:solidFill>
                  <a:srgbClr val="000000"/>
                </a:solidFill>
                <a:latin typeface="微软雅黑" panose="020B0503020204020204" charset="-122"/>
                <a:ea typeface="微软雅黑" panose="020B0503020204020204" charset="-122"/>
              </a:rPr>
              <a:t>脑血管爆裂</a:t>
            </a:r>
            <a:endParaRPr lang="zh-CN" altLang="en-US" sz="3400" b="1" dirty="0">
              <a:solidFill>
                <a:srgbClr val="000000"/>
              </a:solidFill>
              <a:latin typeface="微软雅黑" panose="020B0503020204020204" charset="-122"/>
              <a:ea typeface="微软雅黑" panose="020B0503020204020204" charset="-122"/>
            </a:endParaRPr>
          </a:p>
          <a:p>
            <a:pPr fontAlgn="ctr" latinLnBrk="1">
              <a:buClr>
                <a:schemeClr val="tx1"/>
              </a:buClr>
            </a:pPr>
            <a:r>
              <a:rPr lang="zh-CN" altLang="en-US" sz="2800" b="1" dirty="0">
                <a:solidFill>
                  <a:srgbClr val="000000"/>
                </a:solidFill>
                <a:latin typeface="微软雅黑" panose="020B0503020204020204" charset="-122"/>
                <a:ea typeface="微软雅黑" panose="020B0503020204020204" charset="-122"/>
              </a:rPr>
              <a:t> （脑溢血）</a:t>
            </a:r>
            <a:endParaRPr lang="zh-CN" altLang="en-US" sz="2800" b="1" dirty="0">
              <a:solidFill>
                <a:srgbClr val="000000"/>
              </a:solidFill>
              <a:latin typeface="微软雅黑" panose="020B0503020204020204" charset="-122"/>
              <a:ea typeface="微软雅黑" panose="020B0503020204020204" charset="-122"/>
            </a:endParaRPr>
          </a:p>
        </p:txBody>
      </p:sp>
      <p:sp>
        <p:nvSpPr>
          <p:cNvPr id="1048765" name="Rectangle 2"/>
          <p:cNvSpPr>
            <a:spLocks noChangeArrowheads="1"/>
          </p:cNvSpPr>
          <p:nvPr/>
        </p:nvSpPr>
        <p:spPr bwMode="auto">
          <a:xfrm>
            <a:off x="1533525" y="1463040"/>
            <a:ext cx="1746250" cy="701675"/>
          </a:xfrm>
          <a:prstGeom prst="rect">
            <a:avLst/>
          </a:prstGeom>
          <a:noFill/>
          <a:ln w="9525">
            <a:noFill/>
            <a:miter lim="800000"/>
          </a:ln>
        </p:spPr>
        <p:txBody>
          <a:bodyPr anchor="ctr"/>
          <a:lstStyle/>
          <a:p>
            <a:pPr fontAlgn="ctr" latinLnBrk="1">
              <a:buClr>
                <a:schemeClr val="tx1"/>
              </a:buClr>
            </a:pPr>
            <a:r>
              <a:rPr lang="zh-CN" altLang="en-US" sz="3400" b="1" dirty="0">
                <a:solidFill>
                  <a:srgbClr val="000000"/>
                </a:solidFill>
                <a:latin typeface="微软雅黑" panose="020B0503020204020204" charset="-122"/>
                <a:ea typeface="微软雅黑" panose="020B0503020204020204" charset="-122"/>
              </a:rPr>
              <a:t>血管瘤</a:t>
            </a:r>
            <a:endParaRPr lang="zh-CN" altLang="en-US" sz="3400" b="1" dirty="0">
              <a:solidFill>
                <a:srgbClr val="000000"/>
              </a:solidFill>
              <a:latin typeface="微软雅黑" panose="020B0503020204020204" charset="-122"/>
              <a:ea typeface="微软雅黑" panose="020B0503020204020204" charset="-122"/>
            </a:endParaRPr>
          </a:p>
        </p:txBody>
      </p:sp>
      <p:sp>
        <p:nvSpPr>
          <p:cNvPr id="1048766" name="Rectangle 2"/>
          <p:cNvSpPr>
            <a:spLocks noChangeArrowheads="1"/>
          </p:cNvSpPr>
          <p:nvPr/>
        </p:nvSpPr>
        <p:spPr bwMode="auto">
          <a:xfrm>
            <a:off x="8647430" y="1463040"/>
            <a:ext cx="2087563" cy="701675"/>
          </a:xfrm>
          <a:prstGeom prst="rect">
            <a:avLst/>
          </a:prstGeom>
          <a:noFill/>
          <a:ln w="9525">
            <a:noFill/>
            <a:miter lim="800000"/>
          </a:ln>
        </p:spPr>
        <p:txBody>
          <a:bodyPr anchor="ctr"/>
          <a:lstStyle/>
          <a:p>
            <a:pPr fontAlgn="ctr" latinLnBrk="1">
              <a:buClr>
                <a:schemeClr val="tx1"/>
              </a:buClr>
            </a:pPr>
            <a:r>
              <a:rPr lang="zh-CN" altLang="en-US" sz="3400" b="1" dirty="0">
                <a:solidFill>
                  <a:srgbClr val="000000"/>
                </a:solidFill>
                <a:latin typeface="微软雅黑" panose="020B0503020204020204" charset="-122"/>
                <a:ea typeface="微软雅黑" panose="020B0503020204020204" charset="-122"/>
              </a:rPr>
              <a:t>脑中风</a:t>
            </a:r>
            <a:endParaRPr lang="zh-CN" altLang="en-US" sz="3400" b="1" dirty="0">
              <a:solidFill>
                <a:srgbClr val="000000"/>
              </a:solidFill>
              <a:latin typeface="微软雅黑" panose="020B0503020204020204" charset="-122"/>
              <a:ea typeface="微软雅黑" panose="020B0503020204020204" charset="-122"/>
            </a:endParaRPr>
          </a:p>
        </p:txBody>
      </p:sp>
      <p:pic>
        <p:nvPicPr>
          <p:cNvPr id="2097260" name="图片 14" descr="u=2128774452,3539581680&amp;fm=26&amp;gp=0[1]"/>
          <p:cNvPicPr>
            <a:picLocks noChangeAspect="1" noChangeArrowheads="1"/>
          </p:cNvPicPr>
          <p:nvPr/>
        </p:nvPicPr>
        <p:blipFill>
          <a:blip r:embed="rId4" cstate="print"/>
          <a:srcRect/>
          <a:stretch>
            <a:fillRect/>
          </a:stretch>
        </p:blipFill>
        <p:spPr bwMode="auto">
          <a:xfrm>
            <a:off x="8128000" y="2854961"/>
            <a:ext cx="3292475" cy="2691764"/>
          </a:xfrm>
          <a:prstGeom prst="rect">
            <a:avLst/>
          </a:prstGeom>
          <a:noFill/>
          <a:ln w="9525">
            <a:noFill/>
            <a:miter lim="800000"/>
            <a:headEnd/>
            <a:tailEnd/>
          </a:ln>
        </p:spPr>
      </p:pic>
      <p:pic>
        <p:nvPicPr>
          <p:cNvPr id="2097261" name="图片 15" descr="u=1218449029,3501105837&amp;fm=26&amp;gp=0[1]"/>
          <p:cNvPicPr>
            <a:picLocks noChangeAspect="1" noChangeArrowheads="1"/>
          </p:cNvPicPr>
          <p:nvPr/>
        </p:nvPicPr>
        <p:blipFill>
          <a:blip r:embed="rId5" cstate="print"/>
          <a:srcRect/>
          <a:stretch>
            <a:fillRect/>
          </a:stretch>
        </p:blipFill>
        <p:spPr bwMode="auto">
          <a:xfrm>
            <a:off x="8128000" y="2824479"/>
            <a:ext cx="3292475" cy="2944495"/>
          </a:xfrm>
          <a:prstGeom prst="rect">
            <a:avLst/>
          </a:prstGeom>
          <a:noFill/>
          <a:ln w="9525">
            <a:noFill/>
            <a:miter lim="800000"/>
            <a:headEnd/>
            <a:tailEnd/>
          </a:ln>
        </p:spPr>
      </p:pic>
      <p:pic>
        <p:nvPicPr>
          <p:cNvPr id="2097262" name="图片 16"/>
          <p:cNvPicPr>
            <a:picLocks noChangeAspect="1" noChangeArrowheads="1"/>
          </p:cNvPicPr>
          <p:nvPr/>
        </p:nvPicPr>
        <p:blipFill>
          <a:blip r:embed="rId6" cstate="print"/>
          <a:srcRect/>
          <a:stretch>
            <a:fillRect/>
          </a:stretch>
        </p:blipFill>
        <p:spPr bwMode="auto">
          <a:xfrm>
            <a:off x="8128000" y="2834641"/>
            <a:ext cx="3290888" cy="2934334"/>
          </a:xfrm>
          <a:prstGeom prst="rect">
            <a:avLst/>
          </a:prstGeom>
          <a:noFill/>
          <a:ln w="9525">
            <a:noFill/>
            <a:miter lim="800000"/>
            <a:headEnd/>
            <a:tailEnd/>
          </a:ln>
        </p:spPr>
      </p:pic>
      <p:pic>
        <p:nvPicPr>
          <p:cNvPr id="2097263" name="Picture 4" descr="C:\Users\Administrator\Desktop\微信图片_20200730113918.png"/>
          <p:cNvPicPr>
            <a:picLocks noChangeAspect="1" noChangeArrowheads="1"/>
          </p:cNvPicPr>
          <p:nvPr/>
        </p:nvPicPr>
        <p:blipFill>
          <a:blip r:embed="rId7" cstate="print"/>
          <a:srcRect/>
          <a:stretch>
            <a:fillRect/>
          </a:stretch>
        </p:blipFill>
        <p:spPr bwMode="auto">
          <a:xfrm>
            <a:off x="-396875" y="-242820"/>
            <a:ext cx="1991360" cy="1292075"/>
          </a:xfrm>
          <a:prstGeom prst="rect">
            <a:avLst/>
          </a:prstGeom>
          <a:noFill/>
        </p:spPr>
      </p:pic>
      <p:sp>
        <p:nvSpPr>
          <p:cNvPr id="1048767" name="矩形 20"/>
          <p:cNvSpPr/>
          <p:nvPr/>
        </p:nvSpPr>
        <p:spPr>
          <a:xfrm>
            <a:off x="1068048" y="199920"/>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64"/>
                                        </p:tgtEl>
                                        <p:attrNameLst>
                                          <p:attrName>style.visibility</p:attrName>
                                        </p:attrNameLst>
                                      </p:cBhvr>
                                      <p:to>
                                        <p:strVal val="visible"/>
                                      </p:to>
                                    </p:set>
                                    <p:anim calcmode="lin" valueType="num">
                                      <p:cBhvr>
                                        <p:cTn id="7" dur="500" fill="hold"/>
                                        <p:tgtEl>
                                          <p:spTgt spid="1048764"/>
                                        </p:tgtEl>
                                        <p:attrNameLst>
                                          <p:attrName>ppt_x</p:attrName>
                                        </p:attrNameLst>
                                      </p:cBhvr>
                                      <p:tavLst>
                                        <p:tav tm="0">
                                          <p:val>
                                            <p:strVal val="#ppt_x"/>
                                          </p:val>
                                        </p:tav>
                                        <p:tav tm="100000">
                                          <p:val>
                                            <p:strVal val="#ppt_x"/>
                                          </p:val>
                                        </p:tav>
                                      </p:tavLst>
                                    </p:anim>
                                    <p:anim calcmode="lin" valueType="num">
                                      <p:cBhvr>
                                        <p:cTn id="8" dur="500" fill="hold"/>
                                        <p:tgtEl>
                                          <p:spTgt spid="10487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259"/>
                                        </p:tgtEl>
                                        <p:attrNameLst>
                                          <p:attrName>style.visibility</p:attrName>
                                        </p:attrNameLst>
                                      </p:cBhvr>
                                      <p:to>
                                        <p:strVal val="visible"/>
                                      </p:to>
                                    </p:set>
                                    <p:anim calcmode="lin" valueType="num">
                                      <p:cBhvr>
                                        <p:cTn id="13" dur="500" fill="hold"/>
                                        <p:tgtEl>
                                          <p:spTgt spid="2097259"/>
                                        </p:tgtEl>
                                        <p:attrNameLst>
                                          <p:attrName>ppt_x</p:attrName>
                                        </p:attrNameLst>
                                      </p:cBhvr>
                                      <p:tavLst>
                                        <p:tav tm="0">
                                          <p:val>
                                            <p:strVal val="#ppt_x"/>
                                          </p:val>
                                        </p:tav>
                                        <p:tav tm="100000">
                                          <p:val>
                                            <p:strVal val="#ppt_x"/>
                                          </p:val>
                                        </p:tav>
                                      </p:tavLst>
                                    </p:anim>
                                    <p:anim calcmode="lin" valueType="num">
                                      <p:cBhvr>
                                        <p:cTn id="14" dur="500" fill="hold"/>
                                        <p:tgtEl>
                                          <p:spTgt spid="209725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766"/>
                                        </p:tgtEl>
                                        <p:attrNameLst>
                                          <p:attrName>style.visibility</p:attrName>
                                        </p:attrNameLst>
                                      </p:cBhvr>
                                      <p:to>
                                        <p:strVal val="visible"/>
                                      </p:to>
                                    </p:set>
                                    <p:anim calcmode="lin" valueType="num">
                                      <p:cBhvr>
                                        <p:cTn id="19" dur="500" fill="hold"/>
                                        <p:tgtEl>
                                          <p:spTgt spid="1048766"/>
                                        </p:tgtEl>
                                        <p:attrNameLst>
                                          <p:attrName>ppt_x</p:attrName>
                                        </p:attrNameLst>
                                      </p:cBhvr>
                                      <p:tavLst>
                                        <p:tav tm="0">
                                          <p:val>
                                            <p:strVal val="#ppt_x"/>
                                          </p:val>
                                        </p:tav>
                                        <p:tav tm="100000">
                                          <p:val>
                                            <p:strVal val="#ppt_x"/>
                                          </p:val>
                                        </p:tav>
                                      </p:tavLst>
                                    </p:anim>
                                    <p:anim calcmode="lin" valueType="num">
                                      <p:cBhvr>
                                        <p:cTn id="20" dur="500" fill="hold"/>
                                        <p:tgtEl>
                                          <p:spTgt spid="10487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97260"/>
                                        </p:tgtEl>
                                        <p:attrNameLst>
                                          <p:attrName>style.visibility</p:attrName>
                                        </p:attrNameLst>
                                      </p:cBhvr>
                                      <p:to>
                                        <p:strVal val="visible"/>
                                      </p:to>
                                    </p:set>
                                    <p:anim calcmode="lin" valueType="num">
                                      <p:cBhvr>
                                        <p:cTn id="25" dur="500" fill="hold"/>
                                        <p:tgtEl>
                                          <p:spTgt spid="2097260"/>
                                        </p:tgtEl>
                                        <p:attrNameLst>
                                          <p:attrName>ppt_x</p:attrName>
                                        </p:attrNameLst>
                                      </p:cBhvr>
                                      <p:tavLst>
                                        <p:tav tm="0">
                                          <p:val>
                                            <p:strVal val="#ppt_x"/>
                                          </p:val>
                                        </p:tav>
                                        <p:tav tm="100000">
                                          <p:val>
                                            <p:strVal val="#ppt_x"/>
                                          </p:val>
                                        </p:tav>
                                      </p:tavLst>
                                    </p:anim>
                                    <p:anim calcmode="lin" valueType="num">
                                      <p:cBhvr>
                                        <p:cTn id="26" dur="500" fill="hold"/>
                                        <p:tgtEl>
                                          <p:spTgt spid="209726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97261"/>
                                        </p:tgtEl>
                                        <p:attrNameLst>
                                          <p:attrName>style.visibility</p:attrName>
                                        </p:attrNameLst>
                                      </p:cBhvr>
                                      <p:to>
                                        <p:strVal val="visible"/>
                                      </p:to>
                                    </p:set>
                                    <p:anim calcmode="lin" valueType="num">
                                      <p:cBhvr>
                                        <p:cTn id="31" dur="500" fill="hold"/>
                                        <p:tgtEl>
                                          <p:spTgt spid="2097261"/>
                                        </p:tgtEl>
                                        <p:attrNameLst>
                                          <p:attrName>ppt_x</p:attrName>
                                        </p:attrNameLst>
                                      </p:cBhvr>
                                      <p:tavLst>
                                        <p:tav tm="0">
                                          <p:val>
                                            <p:strVal val="#ppt_x"/>
                                          </p:val>
                                        </p:tav>
                                        <p:tav tm="100000">
                                          <p:val>
                                            <p:strVal val="#ppt_x"/>
                                          </p:val>
                                        </p:tav>
                                      </p:tavLst>
                                    </p:anim>
                                    <p:anim calcmode="lin" valueType="num">
                                      <p:cBhvr>
                                        <p:cTn id="32" dur="500" fill="hold"/>
                                        <p:tgtEl>
                                          <p:spTgt spid="209726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97262"/>
                                        </p:tgtEl>
                                        <p:attrNameLst>
                                          <p:attrName>style.visibility</p:attrName>
                                        </p:attrNameLst>
                                      </p:cBhvr>
                                      <p:to>
                                        <p:strVal val="visible"/>
                                      </p:to>
                                    </p:set>
                                    <p:anim calcmode="lin" valueType="num">
                                      <p:cBhvr>
                                        <p:cTn id="37" dur="500" fill="hold"/>
                                        <p:tgtEl>
                                          <p:spTgt spid="2097262"/>
                                        </p:tgtEl>
                                        <p:attrNameLst>
                                          <p:attrName>ppt_x</p:attrName>
                                        </p:attrNameLst>
                                      </p:cBhvr>
                                      <p:tavLst>
                                        <p:tav tm="0">
                                          <p:val>
                                            <p:strVal val="#ppt_x"/>
                                          </p:val>
                                        </p:tav>
                                        <p:tav tm="100000">
                                          <p:val>
                                            <p:strVal val="#ppt_x"/>
                                          </p:val>
                                        </p:tav>
                                      </p:tavLst>
                                    </p:anim>
                                    <p:anim calcmode="lin" valueType="num">
                                      <p:cBhvr>
                                        <p:cTn id="38" dur="500" fill="hold"/>
                                        <p:tgtEl>
                                          <p:spTgt spid="2097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4" grpId="0"/>
      <p:bldP spid="10487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BF3601-8EBA-4D05-993D-BB342311934F}" type="datetime1">
              <a:rPr lang="zh-CN" altLang="en-US" smtClean="0"/>
            </a:fld>
            <a:endParaRPr lang="en-US"/>
          </a:p>
        </p:txBody>
      </p:sp>
      <p:pic>
        <p:nvPicPr>
          <p:cNvPr id="3" name="图片 2"/>
          <p:cNvPicPr>
            <a:picLocks noChangeAspect="1"/>
          </p:cNvPicPr>
          <p:nvPr/>
        </p:nvPicPr>
        <p:blipFill>
          <a:blip r:embed="rId1"/>
          <a:stretch>
            <a:fillRect/>
          </a:stretch>
        </p:blipFill>
        <p:spPr>
          <a:xfrm>
            <a:off x="1068705" y="21590"/>
            <a:ext cx="3862705" cy="6864350"/>
          </a:xfrm>
          <a:prstGeom prst="rect">
            <a:avLst/>
          </a:prstGeom>
        </p:spPr>
      </p:pic>
      <p:pic>
        <p:nvPicPr>
          <p:cNvPr id="4" name="图片 3"/>
          <p:cNvPicPr>
            <a:picLocks noChangeAspect="1"/>
          </p:cNvPicPr>
          <p:nvPr/>
        </p:nvPicPr>
        <p:blipFill>
          <a:blip r:embed="rId2"/>
          <a:stretch>
            <a:fillRect/>
          </a:stretch>
        </p:blipFill>
        <p:spPr>
          <a:xfrm>
            <a:off x="7134860" y="0"/>
            <a:ext cx="4221480" cy="68535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30"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31"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618" name="矩形 10"/>
          <p:cNvSpPr/>
          <p:nvPr/>
        </p:nvSpPr>
        <p:spPr>
          <a:xfrm>
            <a:off x="975189" y="281872"/>
            <a:ext cx="3281668" cy="400110"/>
          </a:xfrm>
          <a:prstGeom prst="rect">
            <a:avLst/>
          </a:prstGeom>
        </p:spPr>
        <p:txBody>
          <a:bodyPr wrap="none">
            <a:spAutoFit/>
          </a:bodyPr>
          <a:lstStyle/>
          <a:p>
            <a:r>
              <a:rPr lang="zh-CN" altLang="en-US" sz="2000" b="1" i="1">
                <a:solidFill>
                  <a:srgbClr val="00B050"/>
                </a:solidFill>
                <a:latin typeface="Perpetua" panose="02020502060401020303" charset="0"/>
                <a:cs typeface="Perpetua" panose="02020502060401020303" charset="0"/>
              </a:rPr>
              <a:t>卫生健康预警教育公益项目</a:t>
            </a:r>
            <a:endParaRPr lang="zh-CN" altLang="en-US" b="1" i="1" dirty="0">
              <a:solidFill>
                <a:srgbClr val="00B050"/>
              </a:solidFill>
              <a:latin typeface="Perpetua" panose="02020502060401020303" charset="0"/>
              <a:cs typeface="Perpetua" panose="02020502060401020303" charset="0"/>
            </a:endParaRPr>
          </a:p>
        </p:txBody>
      </p:sp>
      <p:pic>
        <p:nvPicPr>
          <p:cNvPr id="2097163" name="Picture 4" descr="C:\Users\Administrator\Desktop\微信图片_20200730113918.png"/>
          <p:cNvPicPr>
            <a:picLocks noChangeAspect="1" noChangeArrowheads="1"/>
          </p:cNvPicPr>
          <p:nvPr/>
        </p:nvPicPr>
        <p:blipFill>
          <a:blip r:embed="rId2" cstate="print"/>
          <a:srcRect/>
          <a:stretch>
            <a:fillRect/>
          </a:stretch>
        </p:blipFill>
        <p:spPr bwMode="auto">
          <a:xfrm>
            <a:off x="-508085" y="-164111"/>
            <a:ext cx="1991360" cy="1292075"/>
          </a:xfrm>
          <a:prstGeom prst="rect">
            <a:avLst/>
          </a:prstGeom>
          <a:noFill/>
        </p:spPr>
      </p:pic>
      <p:pic>
        <p:nvPicPr>
          <p:cNvPr id="2" name="图片 1"/>
          <p:cNvPicPr>
            <a:picLocks noChangeAspect="1"/>
          </p:cNvPicPr>
          <p:nvPr/>
        </p:nvPicPr>
        <p:blipFill>
          <a:blip r:embed="rId3"/>
          <a:stretch>
            <a:fillRect/>
          </a:stretch>
        </p:blipFill>
        <p:spPr>
          <a:xfrm>
            <a:off x="0" y="731520"/>
            <a:ext cx="7554595" cy="6126480"/>
          </a:xfrm>
          <a:prstGeom prst="rect">
            <a:avLst/>
          </a:prstGeom>
        </p:spPr>
      </p:pic>
      <p:pic>
        <p:nvPicPr>
          <p:cNvPr id="3" name="图片 2"/>
          <p:cNvPicPr>
            <a:picLocks noChangeAspect="1"/>
          </p:cNvPicPr>
          <p:nvPr/>
        </p:nvPicPr>
        <p:blipFill>
          <a:blip r:embed="rId4"/>
          <a:stretch>
            <a:fillRect/>
          </a:stretch>
        </p:blipFill>
        <p:spPr>
          <a:xfrm>
            <a:off x="7526655" y="731520"/>
            <a:ext cx="4665345" cy="3241040"/>
          </a:xfrm>
          <a:prstGeom prst="rect">
            <a:avLst/>
          </a:prstGeom>
        </p:spPr>
      </p:pic>
      <p:pic>
        <p:nvPicPr>
          <p:cNvPr id="4" name="图片 3"/>
          <p:cNvPicPr>
            <a:picLocks noChangeAspect="1"/>
          </p:cNvPicPr>
          <p:nvPr/>
        </p:nvPicPr>
        <p:blipFill>
          <a:blip r:embed="rId5"/>
          <a:stretch>
            <a:fillRect/>
          </a:stretch>
        </p:blipFill>
        <p:spPr>
          <a:xfrm>
            <a:off x="7554595" y="3972560"/>
            <a:ext cx="4675505" cy="2885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BF3601-8EBA-4D05-993D-BB342311934F}" type="datetime1">
              <a:rPr lang="zh-CN" altLang="en-US" smtClean="0"/>
            </a:fld>
            <a:endParaRPr lang="en-US"/>
          </a:p>
        </p:txBody>
      </p:sp>
      <p:pic>
        <p:nvPicPr>
          <p:cNvPr id="3" name="图片 2"/>
          <p:cNvPicPr>
            <a:picLocks noChangeAspect="1"/>
          </p:cNvPicPr>
          <p:nvPr/>
        </p:nvPicPr>
        <p:blipFill>
          <a:blip r:embed="rId1"/>
          <a:stretch>
            <a:fillRect/>
          </a:stretch>
        </p:blipFill>
        <p:spPr>
          <a:xfrm>
            <a:off x="0" y="0"/>
            <a:ext cx="3756660" cy="6833870"/>
          </a:xfrm>
          <a:prstGeom prst="rect">
            <a:avLst/>
          </a:prstGeom>
        </p:spPr>
      </p:pic>
      <p:pic>
        <p:nvPicPr>
          <p:cNvPr id="4" name="图片 3"/>
          <p:cNvPicPr>
            <a:picLocks noChangeAspect="1"/>
          </p:cNvPicPr>
          <p:nvPr/>
        </p:nvPicPr>
        <p:blipFill>
          <a:blip r:embed="rId2" cstate="print"/>
          <a:stretch>
            <a:fillRect/>
          </a:stretch>
        </p:blipFill>
        <p:spPr>
          <a:xfrm>
            <a:off x="4229735" y="-34925"/>
            <a:ext cx="3764280" cy="6864350"/>
          </a:xfrm>
          <a:prstGeom prst="rect">
            <a:avLst/>
          </a:prstGeom>
        </p:spPr>
      </p:pic>
      <p:pic>
        <p:nvPicPr>
          <p:cNvPr id="5" name="图片 4"/>
          <p:cNvPicPr>
            <a:picLocks noChangeAspect="1"/>
          </p:cNvPicPr>
          <p:nvPr/>
        </p:nvPicPr>
        <p:blipFill>
          <a:blip r:embed="rId3" cstate="print"/>
          <a:stretch>
            <a:fillRect/>
          </a:stretch>
        </p:blipFill>
        <p:spPr>
          <a:xfrm>
            <a:off x="8300085" y="0"/>
            <a:ext cx="3708400" cy="68472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BF3601-8EBA-4D05-993D-BB342311934F}" type="datetime1">
              <a:rPr lang="zh-CN" altLang="en-US" smtClean="0"/>
            </a:fld>
            <a:endParaRPr lang="en-US"/>
          </a:p>
        </p:txBody>
      </p:sp>
      <p:pic>
        <p:nvPicPr>
          <p:cNvPr id="3" name="图片 2"/>
          <p:cNvPicPr>
            <a:picLocks noChangeAspect="1"/>
          </p:cNvPicPr>
          <p:nvPr/>
        </p:nvPicPr>
        <p:blipFill>
          <a:blip r:embed="rId1"/>
          <a:srcRect b="515"/>
          <a:stretch>
            <a:fillRect/>
          </a:stretch>
        </p:blipFill>
        <p:spPr>
          <a:xfrm>
            <a:off x="-28575" y="0"/>
            <a:ext cx="6148705" cy="6858000"/>
          </a:xfrm>
          <a:prstGeom prst="rect">
            <a:avLst/>
          </a:prstGeom>
        </p:spPr>
      </p:pic>
      <p:pic>
        <p:nvPicPr>
          <p:cNvPr id="4" name="图片 3"/>
          <p:cNvPicPr>
            <a:picLocks noChangeAspect="1"/>
          </p:cNvPicPr>
          <p:nvPr/>
        </p:nvPicPr>
        <p:blipFill>
          <a:blip r:embed="rId2"/>
          <a:stretch>
            <a:fillRect/>
          </a:stretch>
        </p:blipFill>
        <p:spPr>
          <a:xfrm>
            <a:off x="6120130" y="0"/>
            <a:ext cx="6071870" cy="68732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64"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75"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76"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768" name="Rectangle 3"/>
          <p:cNvSpPr txBox="1">
            <a:spLocks noChangeArrowheads="1"/>
          </p:cNvSpPr>
          <p:nvPr/>
        </p:nvSpPr>
        <p:spPr>
          <a:xfrm>
            <a:off x="1776413" y="1879600"/>
            <a:ext cx="8639175" cy="4294188"/>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tx2"/>
              </a:buClr>
              <a:buSzPct val="85000"/>
            </a:pPr>
            <a:endParaRPr kumimoji="0" lang="zh-CN" altLang="en-US" sz="2800" b="0" i="0" u="none" strike="noStrike" kern="1200" cap="none" spc="0" normalizeH="0" baseline="0" noProof="0" dirty="0">
              <a:ln>
                <a:noFill/>
              </a:ln>
              <a:effectLst/>
              <a:uLnTx/>
              <a:uFillTx/>
              <a:latin typeface="+mn-lt"/>
              <a:ea typeface="+mn-ea"/>
              <a:cs typeface="+mn-cs"/>
            </a:endParaRPr>
          </a:p>
        </p:txBody>
      </p:sp>
      <p:pic>
        <p:nvPicPr>
          <p:cNvPr id="2097265" name="Picture 4" descr="C:\Users\Administrator\Desktop\微信图片_20200730113918.png"/>
          <p:cNvPicPr>
            <a:picLocks noChangeAspect="1" noChangeArrowheads="1"/>
          </p:cNvPicPr>
          <p:nvPr/>
        </p:nvPicPr>
        <p:blipFill>
          <a:blip r:embed="rId2" cstate="print"/>
          <a:srcRect/>
          <a:stretch>
            <a:fillRect/>
          </a:stretch>
        </p:blipFill>
        <p:spPr bwMode="auto">
          <a:xfrm>
            <a:off x="-396875" y="-242820"/>
            <a:ext cx="1991360" cy="1292075"/>
          </a:xfrm>
          <a:prstGeom prst="rect">
            <a:avLst/>
          </a:prstGeom>
          <a:noFill/>
        </p:spPr>
      </p:pic>
      <p:sp>
        <p:nvSpPr>
          <p:cNvPr id="1048769" name="矩形 9"/>
          <p:cNvSpPr/>
          <p:nvPr/>
        </p:nvSpPr>
        <p:spPr>
          <a:xfrm>
            <a:off x="1154110" y="210677"/>
            <a:ext cx="4512774" cy="523220"/>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pic>
        <p:nvPicPr>
          <p:cNvPr id="2097266" name="图片 1"/>
          <p:cNvPicPr>
            <a:picLocks noChangeAspect="1"/>
          </p:cNvPicPr>
          <p:nvPr/>
        </p:nvPicPr>
        <p:blipFill>
          <a:blip r:embed="rId3" cstate="print"/>
          <a:stretch>
            <a:fillRect/>
          </a:stretch>
        </p:blipFill>
        <p:spPr>
          <a:xfrm>
            <a:off x="267970" y="1049655"/>
            <a:ext cx="8988425" cy="5617845"/>
          </a:xfrm>
          <a:prstGeom prst="rect">
            <a:avLst/>
          </a:prstGeom>
        </p:spPr>
      </p:pic>
      <p:sp>
        <p:nvSpPr>
          <p:cNvPr id="1048770" name="文本框 2"/>
          <p:cNvSpPr txBox="1"/>
          <p:nvPr/>
        </p:nvSpPr>
        <p:spPr>
          <a:xfrm>
            <a:off x="9039225" y="1716405"/>
            <a:ext cx="3552825" cy="521970"/>
          </a:xfrm>
          <a:prstGeom prst="rect">
            <a:avLst/>
          </a:prstGeom>
          <a:noFill/>
        </p:spPr>
        <p:txBody>
          <a:bodyPr wrap="square" rtlCol="0">
            <a:spAutoFit/>
            <a:scene3d>
              <a:camera prst="orthographicFront"/>
              <a:lightRig rig="threePt" dir="t"/>
            </a:scene3d>
          </a:bodyPr>
          <a:lstStyle/>
          <a:p>
            <a:r>
              <a:rPr lang="en-US" altLang="zh-CN" sz="2800" dirty="0">
                <a:ln w="22225">
                  <a:solidFill>
                    <a:schemeClr val="accent2"/>
                  </a:solidFill>
                  <a:prstDash val="solid"/>
                </a:ln>
                <a:solidFill>
                  <a:schemeClr val="accent2">
                    <a:lumMod val="40000"/>
                    <a:lumOff val="60000"/>
                  </a:schemeClr>
                </a:solidFill>
                <a:effectLst/>
              </a:rPr>
              <a:t>1</a:t>
            </a:r>
            <a:r>
              <a:rPr lang="zh-CN" altLang="en-US" sz="2800" dirty="0">
                <a:ln w="22225">
                  <a:solidFill>
                    <a:schemeClr val="accent2"/>
                  </a:solidFill>
                  <a:prstDash val="solid"/>
                </a:ln>
                <a:solidFill>
                  <a:schemeClr val="accent2">
                    <a:lumMod val="40000"/>
                    <a:lumOff val="60000"/>
                  </a:schemeClr>
                </a:solidFill>
                <a:effectLst/>
              </a:rPr>
              <a:t>、</a:t>
            </a:r>
            <a:r>
              <a:rPr lang="zh-CN" altLang="zh-CN" sz="2800" dirty="0">
                <a:ln w="22225">
                  <a:solidFill>
                    <a:schemeClr val="accent2"/>
                  </a:solidFill>
                  <a:prstDash val="solid"/>
                </a:ln>
                <a:solidFill>
                  <a:schemeClr val="accent2">
                    <a:lumMod val="40000"/>
                    <a:lumOff val="60000"/>
                  </a:schemeClr>
                </a:solidFill>
                <a:effectLst/>
              </a:rPr>
              <a:t>忌酒忌含盐过高</a:t>
            </a:r>
            <a:endParaRPr lang="zh-CN" altLang="zh-CN" sz="2800" dirty="0">
              <a:ln w="22225">
                <a:solidFill>
                  <a:schemeClr val="accent2"/>
                </a:solidFill>
                <a:prstDash val="solid"/>
              </a:ln>
              <a:solidFill>
                <a:schemeClr val="accent2">
                  <a:lumMod val="40000"/>
                  <a:lumOff val="60000"/>
                </a:schemeClr>
              </a:solidFill>
              <a:effectLst/>
            </a:endParaRPr>
          </a:p>
        </p:txBody>
      </p:sp>
      <p:sp>
        <p:nvSpPr>
          <p:cNvPr id="1048771" name="文本框 3"/>
          <p:cNvSpPr txBox="1"/>
          <p:nvPr/>
        </p:nvSpPr>
        <p:spPr>
          <a:xfrm>
            <a:off x="9070128" y="2438400"/>
            <a:ext cx="3248872" cy="1384995"/>
          </a:xfrm>
          <a:prstGeom prst="rect">
            <a:avLst/>
          </a:prstGeom>
          <a:noFill/>
        </p:spPr>
        <p:txBody>
          <a:bodyPr wrap="square" rtlCol="0">
            <a:spAutoFit/>
            <a:scene3d>
              <a:camera prst="orthographicFront"/>
              <a:lightRig rig="threePt" dir="t"/>
            </a:scene3d>
          </a:bodyPr>
          <a:lstStyle/>
          <a:p>
            <a:r>
              <a:rPr lang="en-US" altLang="zh-CN" sz="2800" dirty="0">
                <a:ln w="22225">
                  <a:solidFill>
                    <a:schemeClr val="accent2"/>
                  </a:solidFill>
                  <a:prstDash val="solid"/>
                </a:ln>
                <a:solidFill>
                  <a:schemeClr val="accent2">
                    <a:lumMod val="40000"/>
                    <a:lumOff val="60000"/>
                  </a:schemeClr>
                </a:solidFill>
                <a:effectLst/>
              </a:rPr>
              <a:t>2</a:t>
            </a:r>
            <a:r>
              <a:rPr lang="zh-CN" altLang="en-US" sz="2800" dirty="0">
                <a:ln w="22225">
                  <a:solidFill>
                    <a:schemeClr val="accent2"/>
                  </a:solidFill>
                  <a:prstDash val="solid"/>
                </a:ln>
                <a:solidFill>
                  <a:schemeClr val="accent2">
                    <a:lumMod val="40000"/>
                    <a:lumOff val="60000"/>
                  </a:schemeClr>
                </a:solidFill>
                <a:effectLst/>
              </a:rPr>
              <a:t>、头颅</a:t>
            </a:r>
            <a:r>
              <a:rPr lang="en-US" altLang="zh-CN" sz="2800" dirty="0">
                <a:ln w="22225">
                  <a:solidFill>
                    <a:schemeClr val="accent2"/>
                  </a:solidFill>
                  <a:prstDash val="solid"/>
                </a:ln>
                <a:solidFill>
                  <a:schemeClr val="accent2">
                    <a:lumMod val="40000"/>
                    <a:lumOff val="60000"/>
                  </a:schemeClr>
                </a:solidFill>
                <a:effectLst/>
              </a:rPr>
              <a:t>CT</a:t>
            </a:r>
            <a:endParaRPr lang="en-US" altLang="zh-CN" sz="2800" dirty="0">
              <a:ln w="22225">
                <a:solidFill>
                  <a:schemeClr val="accent2"/>
                </a:solidFill>
                <a:prstDash val="solid"/>
              </a:ln>
              <a:solidFill>
                <a:schemeClr val="accent2">
                  <a:lumMod val="40000"/>
                  <a:lumOff val="60000"/>
                </a:schemeClr>
              </a:solidFill>
              <a:effectLst/>
            </a:endParaRPr>
          </a:p>
          <a:p>
            <a:endParaRPr lang="en-US" altLang="zh-CN" sz="2800" dirty="0">
              <a:ln w="22225">
                <a:solidFill>
                  <a:schemeClr val="accent2"/>
                </a:solidFill>
                <a:prstDash val="solid"/>
              </a:ln>
              <a:solidFill>
                <a:schemeClr val="accent2">
                  <a:lumMod val="40000"/>
                  <a:lumOff val="60000"/>
                </a:schemeClr>
              </a:solidFill>
              <a:effectLst/>
            </a:endParaRPr>
          </a:p>
          <a:p>
            <a:r>
              <a:rPr lang="en-US" altLang="zh-CN" sz="2800" dirty="0">
                <a:ln w="22225">
                  <a:solidFill>
                    <a:schemeClr val="accent2"/>
                  </a:solidFill>
                  <a:prstDash val="solid"/>
                </a:ln>
                <a:solidFill>
                  <a:schemeClr val="accent2">
                    <a:lumMod val="40000"/>
                    <a:lumOff val="60000"/>
                  </a:schemeClr>
                </a:solidFill>
                <a:effectLst/>
              </a:rPr>
              <a:t>3</a:t>
            </a:r>
            <a:r>
              <a:rPr lang="zh-CN" altLang="en-US" sz="2800" dirty="0">
                <a:ln w="22225">
                  <a:solidFill>
                    <a:schemeClr val="accent2"/>
                  </a:solidFill>
                  <a:prstDash val="solid"/>
                </a:ln>
                <a:solidFill>
                  <a:schemeClr val="accent2">
                    <a:lumMod val="40000"/>
                    <a:lumOff val="60000"/>
                  </a:schemeClr>
                </a:solidFill>
                <a:effectLst/>
              </a:rPr>
              <a:t>、勿动气、搬重物</a:t>
            </a:r>
            <a:endParaRPr lang="zh-CN" altLang="en-US" sz="2800" dirty="0">
              <a:ln w="22225">
                <a:solidFill>
                  <a:schemeClr val="accent2"/>
                </a:solidFill>
                <a:prstDash val="solid"/>
              </a:ln>
              <a:solidFill>
                <a:schemeClr val="accent2">
                  <a:lumMod val="40000"/>
                  <a:lumOff val="60000"/>
                </a:schemeClr>
              </a:solidFill>
              <a:effectLst/>
            </a:endParaRPr>
          </a:p>
        </p:txBody>
      </p:sp>
      <p:sp>
        <p:nvSpPr>
          <p:cNvPr id="1048772" name="文本框 4"/>
          <p:cNvSpPr txBox="1"/>
          <p:nvPr/>
        </p:nvSpPr>
        <p:spPr>
          <a:xfrm>
            <a:off x="9432925" y="1256030"/>
            <a:ext cx="2180590" cy="460375"/>
          </a:xfrm>
          <a:prstGeom prst="rect">
            <a:avLst/>
          </a:prstGeom>
          <a:noFill/>
        </p:spPr>
        <p:txBody>
          <a:bodyPr wrap="square" rtlCol="0">
            <a:spAutoFit/>
            <a:scene3d>
              <a:camera prst="orthographicFront"/>
              <a:lightRig rig="threePt" dir="t"/>
            </a:scene3d>
          </a:bodyPr>
          <a:lstStyle/>
          <a:p>
            <a:r>
              <a:rPr lang="zh-CN" altLang="en-US" sz="2400">
                <a:ln w="22225">
                  <a:solidFill>
                    <a:schemeClr val="accent2"/>
                  </a:solidFill>
                  <a:prstDash val="solid"/>
                </a:ln>
                <a:solidFill>
                  <a:schemeClr val="accent2">
                    <a:lumMod val="40000"/>
                    <a:lumOff val="60000"/>
                  </a:schemeClr>
                </a:solidFill>
                <a:effectLst/>
              </a:rPr>
              <a:t>友情提醒</a:t>
            </a:r>
            <a:endParaRPr lang="zh-CN" altLang="en-US" sz="240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6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77"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78"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grpSp>
        <p:nvGrpSpPr>
          <p:cNvPr id="159" name="组合 7"/>
          <p:cNvGrpSpPr/>
          <p:nvPr/>
        </p:nvGrpSpPr>
        <p:grpSpPr>
          <a:xfrm>
            <a:off x="1198880" y="2247900"/>
            <a:ext cx="9072880" cy="4160838"/>
            <a:chOff x="1198880" y="2247900"/>
            <a:chExt cx="9072880" cy="4160838"/>
          </a:xfrm>
        </p:grpSpPr>
        <p:pic>
          <p:nvPicPr>
            <p:cNvPr id="2097268" name="Picture 8" descr="pic_liver"/>
            <p:cNvPicPr>
              <a:picLocks noChangeAspect="1" noChangeArrowheads="1"/>
            </p:cNvPicPr>
            <p:nvPr/>
          </p:nvPicPr>
          <p:blipFill>
            <a:blip r:embed="rId2" cstate="print"/>
            <a:srcRect/>
            <a:stretch>
              <a:fillRect/>
            </a:stretch>
          </p:blipFill>
          <p:spPr bwMode="auto">
            <a:xfrm>
              <a:off x="6979920" y="2247900"/>
              <a:ext cx="3291840" cy="3187700"/>
            </a:xfrm>
            <a:prstGeom prst="rect">
              <a:avLst/>
            </a:prstGeom>
            <a:noFill/>
            <a:ln w="9525">
              <a:noFill/>
              <a:miter lim="800000"/>
              <a:headEnd/>
              <a:tailEnd/>
            </a:ln>
          </p:spPr>
        </p:pic>
        <p:pic>
          <p:nvPicPr>
            <p:cNvPr id="2097269" name="Picture 11" descr="Liver_1"/>
            <p:cNvPicPr>
              <a:picLocks noChangeAspect="1" noChangeArrowheads="1"/>
            </p:cNvPicPr>
            <p:nvPr/>
          </p:nvPicPr>
          <p:blipFill>
            <a:blip r:embed="rId3" cstate="print"/>
            <a:srcRect/>
            <a:stretch>
              <a:fillRect/>
            </a:stretch>
          </p:blipFill>
          <p:spPr bwMode="auto">
            <a:xfrm>
              <a:off x="1198880" y="2266950"/>
              <a:ext cx="2936240" cy="3168650"/>
            </a:xfrm>
            <a:prstGeom prst="rect">
              <a:avLst/>
            </a:prstGeom>
            <a:noFill/>
            <a:ln w="9525">
              <a:noFill/>
              <a:miter lim="800000"/>
              <a:headEnd/>
              <a:tailEnd/>
            </a:ln>
          </p:spPr>
        </p:pic>
        <p:sp>
          <p:nvSpPr>
            <p:cNvPr id="1048776" name="Rectangle 19"/>
            <p:cNvSpPr>
              <a:spLocks noChangeArrowheads="1"/>
            </p:cNvSpPr>
            <p:nvPr/>
          </p:nvSpPr>
          <p:spPr bwMode="auto">
            <a:xfrm>
              <a:off x="1906588" y="5826125"/>
              <a:ext cx="7650162" cy="582613"/>
            </a:xfrm>
            <a:prstGeom prst="rect">
              <a:avLst/>
            </a:prstGeom>
            <a:noFill/>
            <a:ln w="9525">
              <a:noFill/>
              <a:miter lim="800000"/>
            </a:ln>
          </p:spPr>
          <p:txBody>
            <a:bodyPr anchor="ctr">
              <a:spAutoFit/>
            </a:bodyPr>
            <a:lstStyle/>
            <a:p>
              <a:r>
                <a:rPr lang="zh-CN" altLang="en-US" sz="3200" dirty="0">
                  <a:solidFill>
                    <a:srgbClr val="002060"/>
                  </a:solidFill>
                  <a:latin typeface="Calibri" panose="020F0502020204030204" pitchFamily="34" charset="0"/>
                  <a:ea typeface="华文行楷" panose="02010800040101010101" pitchFamily="2" charset="-122"/>
                  <a:sym typeface="Calibri" panose="020F0502020204030204" pitchFamily="34" charset="0"/>
                </a:rPr>
                <a:t>               肝与</a:t>
              </a:r>
              <a:r>
                <a:rPr lang="zh-CN" altLang="en-US" sz="3200" dirty="0">
                  <a:solidFill>
                    <a:srgbClr val="FF0000"/>
                  </a:solidFill>
                  <a:latin typeface="Calibri" panose="020F0502020204030204" pitchFamily="34" charset="0"/>
                  <a:ea typeface="华文行楷" panose="02010800040101010101" pitchFamily="2" charset="-122"/>
                  <a:sym typeface="Calibri" panose="020F0502020204030204" pitchFamily="34" charset="0"/>
                </a:rPr>
                <a:t>过劳</a:t>
              </a:r>
              <a:r>
                <a:rPr lang="zh-CN" altLang="en-US" sz="3200" dirty="0">
                  <a:solidFill>
                    <a:srgbClr val="002060"/>
                  </a:solidFill>
                  <a:latin typeface="Calibri" panose="020F0502020204030204" pitchFamily="34" charset="0"/>
                  <a:ea typeface="华文行楷" panose="02010800040101010101" pitchFamily="2" charset="-122"/>
                  <a:sym typeface="Calibri" panose="020F0502020204030204" pitchFamily="34" charset="0"/>
                </a:rPr>
                <a:t>关系尤其密切</a:t>
              </a:r>
              <a:endParaRPr lang="zh-CN" altLang="en-US" sz="3200" dirty="0">
                <a:solidFill>
                  <a:srgbClr val="002060"/>
                </a:solidFill>
                <a:latin typeface="Calibri" panose="020F0502020204030204" pitchFamily="34" charset="0"/>
                <a:ea typeface="PMingLiU" panose="02020500000000000000" pitchFamily="18" charset="-120"/>
                <a:sym typeface="Calibri" panose="020F0502020204030204" pitchFamily="34" charset="0"/>
              </a:endParaRPr>
            </a:p>
          </p:txBody>
        </p:sp>
        <p:pic>
          <p:nvPicPr>
            <p:cNvPr id="2097270" name="图片 10" descr="12-130Z2140221A7_meitu_4_看图王"/>
            <p:cNvPicPr>
              <a:picLocks noChangeAspect="1" noChangeArrowheads="1"/>
            </p:cNvPicPr>
            <p:nvPr/>
          </p:nvPicPr>
          <p:blipFill>
            <a:blip r:embed="rId4" cstate="print"/>
            <a:srcRect/>
            <a:stretch>
              <a:fillRect/>
            </a:stretch>
          </p:blipFill>
          <p:spPr bwMode="auto">
            <a:xfrm>
              <a:off x="3875088" y="3316288"/>
              <a:ext cx="3367087" cy="1809750"/>
            </a:xfrm>
            <a:prstGeom prst="rect">
              <a:avLst/>
            </a:prstGeom>
            <a:noFill/>
            <a:ln w="9525">
              <a:noFill/>
              <a:miter lim="800000"/>
              <a:headEnd/>
              <a:tailEnd/>
            </a:ln>
          </p:spPr>
        </p:pic>
        <p:pic>
          <p:nvPicPr>
            <p:cNvPr id="2097271" name="图片 11" descr="5ee0a4f53106bb5c_meitu_3"/>
            <p:cNvPicPr>
              <a:picLocks noChangeAspect="1" noChangeArrowheads="1"/>
            </p:cNvPicPr>
            <p:nvPr/>
          </p:nvPicPr>
          <p:blipFill>
            <a:blip r:embed="rId5" cstate="print"/>
            <a:srcRect/>
            <a:stretch>
              <a:fillRect/>
            </a:stretch>
          </p:blipFill>
          <p:spPr bwMode="auto">
            <a:xfrm>
              <a:off x="3924618" y="3275648"/>
              <a:ext cx="3675062" cy="1919287"/>
            </a:xfrm>
            <a:prstGeom prst="rect">
              <a:avLst/>
            </a:prstGeom>
            <a:noFill/>
            <a:ln w="9525">
              <a:noFill/>
              <a:miter lim="800000"/>
              <a:headEnd/>
              <a:tailEnd/>
            </a:ln>
          </p:spPr>
        </p:pic>
        <p:sp>
          <p:nvSpPr>
            <p:cNvPr id="1048777" name="文本框 18442"/>
            <p:cNvSpPr txBox="1">
              <a:spLocks noChangeArrowheads="1"/>
            </p:cNvSpPr>
            <p:nvPr/>
          </p:nvSpPr>
          <p:spPr bwMode="auto">
            <a:xfrm>
              <a:off x="4727575" y="2300288"/>
              <a:ext cx="1660525" cy="1016000"/>
            </a:xfrm>
            <a:prstGeom prst="rect">
              <a:avLst/>
            </a:prstGeom>
            <a:noFill/>
            <a:ln w="9525">
              <a:noFill/>
              <a:miter lim="800000"/>
            </a:ln>
          </p:spPr>
          <p:txBody>
            <a:bodyPr>
              <a:spAutoFit/>
            </a:bodyPr>
            <a:lstStyle/>
            <a:p>
              <a:r>
                <a:rPr lang="zh-CN" altLang="en-US" sz="2000">
                  <a:solidFill>
                    <a:srgbClr val="C00000"/>
                  </a:solidFill>
                  <a:latin typeface="华文中宋" panose="02010600040101010101" pitchFamily="2" charset="-122"/>
                  <a:ea typeface="华文中宋" panose="02010600040101010101" pitchFamily="2" charset="-122"/>
                </a:rPr>
                <a:t>排毒解毒</a:t>
              </a:r>
              <a:endParaRPr lang="zh-CN" altLang="en-US" sz="2000">
                <a:solidFill>
                  <a:srgbClr val="C00000"/>
                </a:solidFill>
                <a:latin typeface="华文中宋" panose="02010600040101010101" pitchFamily="2" charset="-122"/>
                <a:ea typeface="华文中宋" panose="02010600040101010101" pitchFamily="2" charset="-122"/>
              </a:endParaRPr>
            </a:p>
            <a:p>
              <a:endParaRPr lang="zh-CN" altLang="en-US" sz="2000">
                <a:solidFill>
                  <a:srgbClr val="FF0000"/>
                </a:solidFill>
              </a:endParaRPr>
            </a:p>
            <a:p>
              <a:r>
                <a:rPr lang="zh-CN" altLang="en-US" sz="2000">
                  <a:solidFill>
                    <a:srgbClr val="C00000"/>
                  </a:solidFill>
                  <a:latin typeface="华文中宋" panose="02010600040101010101" pitchFamily="2" charset="-122"/>
                  <a:ea typeface="华文中宋" panose="02010600040101010101" pitchFamily="2" charset="-122"/>
                </a:rPr>
                <a:t>无痛感神经</a:t>
              </a:r>
              <a:endParaRPr lang="zh-CN" altLang="en-US" sz="2000">
                <a:solidFill>
                  <a:srgbClr val="C00000"/>
                </a:solidFill>
                <a:latin typeface="华文中宋" panose="02010600040101010101" pitchFamily="2" charset="-122"/>
                <a:ea typeface="华文中宋" panose="02010600040101010101" pitchFamily="2" charset="-122"/>
              </a:endParaRPr>
            </a:p>
          </p:txBody>
        </p:sp>
      </p:grpSp>
      <p:sp>
        <p:nvSpPr>
          <p:cNvPr id="1048778" name="Text Box 21"/>
          <p:cNvSpPr>
            <a:spLocks noChangeArrowheads="1"/>
          </p:cNvSpPr>
          <p:nvPr/>
        </p:nvSpPr>
        <p:spPr bwMode="auto">
          <a:xfrm>
            <a:off x="3153093" y="1144588"/>
            <a:ext cx="6235700" cy="1014412"/>
          </a:xfrm>
          <a:prstGeom prst="rect">
            <a:avLst/>
          </a:prstGeom>
          <a:noFill/>
          <a:ln w="9525">
            <a:noFill/>
            <a:miter lim="800000"/>
          </a:ln>
        </p:spPr>
        <p:txBody>
          <a:bodyPr>
            <a:spAutoFit/>
          </a:bodyPr>
          <a:lstStyle/>
          <a:p>
            <a:pPr marL="342900" indent="-342900"/>
            <a:r>
              <a:rPr lang="zh-CN" altLang="en-US" sz="6000" dirty="0">
                <a:solidFill>
                  <a:srgbClr val="FF0000"/>
                </a:solidFill>
                <a:latin typeface="华文行楷" panose="02010800040101010101" pitchFamily="2" charset="-122"/>
                <a:ea typeface="华文行楷" panose="02010800040101010101" pitchFamily="2" charset="-122"/>
                <a:sym typeface="华文行楷" panose="02010800040101010101" pitchFamily="2" charset="-122"/>
              </a:rPr>
              <a:t>烟伤肺   酒伤肝</a:t>
            </a:r>
            <a:endParaRPr lang="zh-CN" altLang="en-US" sz="6000" dirty="0">
              <a:solidFill>
                <a:srgbClr val="FF0000"/>
              </a:solidFill>
              <a:latin typeface="华文行楷" panose="02010800040101010101" pitchFamily="2" charset="-122"/>
              <a:ea typeface="华文行楷" panose="02010800040101010101" pitchFamily="2" charset="-122"/>
              <a:sym typeface="华文行楷" panose="02010800040101010101" pitchFamily="2" charset="-122"/>
            </a:endParaRPr>
          </a:p>
        </p:txBody>
      </p:sp>
      <p:pic>
        <p:nvPicPr>
          <p:cNvPr id="2097272" name="Picture 4" descr="C:\Users\Administrator\Desktop\微信图片_20200730113918.png"/>
          <p:cNvPicPr>
            <a:picLocks noChangeAspect="1" noChangeArrowheads="1"/>
          </p:cNvPicPr>
          <p:nvPr/>
        </p:nvPicPr>
        <p:blipFill>
          <a:blip r:embed="rId6" cstate="print"/>
          <a:srcRect/>
          <a:stretch>
            <a:fillRect/>
          </a:stretch>
        </p:blipFill>
        <p:spPr bwMode="auto">
          <a:xfrm>
            <a:off x="-396875" y="-242820"/>
            <a:ext cx="1991360" cy="1292075"/>
          </a:xfrm>
          <a:prstGeom prst="rect">
            <a:avLst/>
          </a:prstGeom>
          <a:noFill/>
        </p:spPr>
      </p:pic>
      <p:sp>
        <p:nvSpPr>
          <p:cNvPr id="1048779" name="矩形 20"/>
          <p:cNvSpPr/>
          <p:nvPr/>
        </p:nvSpPr>
        <p:spPr>
          <a:xfrm>
            <a:off x="1111078" y="221435"/>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73"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79"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80"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780" name="Rectangle 3"/>
          <p:cNvSpPr txBox="1">
            <a:spLocks noRot="1" noChangeArrowheads="1"/>
          </p:cNvSpPr>
          <p:nvPr/>
        </p:nvSpPr>
        <p:spPr>
          <a:xfrm>
            <a:off x="420688" y="2133600"/>
            <a:ext cx="10907711" cy="3779838"/>
          </a:xfrm>
          <a:prstGeom prst="rect">
            <a:avLst/>
          </a:prstGeom>
          <a:ln>
            <a:solidFill>
              <a:srgbClr val="B4D157"/>
            </a:solidFill>
          </a:ln>
        </p:spPr>
        <p:txBody>
          <a:bodyPr lIns="98659" tIns="49332" rIns="98659" bIns="49332">
            <a:normAutofit fontScale="99615" lnSpcReduction="10000"/>
          </a:bodyPr>
          <a:lstStyle/>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panose="05000000000000000000" pitchFamily="2" charset="2"/>
              <a:buNone/>
            </a:pPr>
            <a:endParaRPr kumimoji="0" lang="en-US" altLang="zh-CN" sz="5200" b="0" i="0" u="none" strike="noStrike" kern="1200" cap="none" spc="0" normalizeH="0" baseline="0" noProof="0" dirty="0">
              <a:ln>
                <a:noFill/>
              </a:ln>
              <a:solidFill>
                <a:srgbClr val="00B0F0"/>
              </a:solidFill>
              <a:effectLst/>
              <a:uLnTx/>
              <a:uFillTx/>
              <a:latin typeface="+mn-lt"/>
              <a:ea typeface="+mn-ea"/>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panose="05000000000000000000" pitchFamily="2" charset="2"/>
              <a:buNone/>
            </a:pPr>
            <a:r>
              <a:rPr kumimoji="0" lang="zh-CN" altLang="en-US" sz="5200" b="1" i="0" u="none" strike="noStrike" kern="1200" cap="none" spc="0" normalizeH="0" baseline="0" noProof="0" dirty="0">
                <a:ln>
                  <a:noFill/>
                </a:ln>
                <a:solidFill>
                  <a:srgbClr val="000073"/>
                </a:solidFill>
                <a:effectLst/>
                <a:uLnTx/>
                <a:uFillTx/>
                <a:latin typeface="微软雅黑" panose="020B0503020204020204" charset="-122"/>
                <a:ea typeface="微软雅黑" panose="020B0503020204020204" charset="-122"/>
                <a:cs typeface="+mn-cs"/>
              </a:rPr>
              <a:t>肝脏疾病</a:t>
            </a:r>
            <a:r>
              <a:rPr kumimoji="0" lang="zh-CN" altLang="en-US" sz="52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kumimoji="0" lang="zh-CN" altLang="en-US" sz="5200" b="1" i="0" u="none" strike="noStrike" kern="1200" cap="none" spc="0" normalizeH="0" baseline="0" noProof="0" dirty="0">
                <a:ln>
                  <a:noFill/>
                </a:ln>
                <a:solidFill>
                  <a:srgbClr val="000073"/>
                </a:solidFill>
                <a:effectLst/>
                <a:uLnTx/>
                <a:uFillTx/>
                <a:latin typeface="微软雅黑" panose="020B0503020204020204" charset="-122"/>
                <a:ea typeface="微软雅黑" panose="020B0503020204020204" charset="-122"/>
                <a:cs typeface="+mn-cs"/>
              </a:rPr>
              <a:t>肝硬化</a:t>
            </a:r>
            <a:r>
              <a:rPr kumimoji="0" lang="zh-CN" altLang="en-US" sz="52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kumimoji="0" lang="zh-CN" altLang="en-US" sz="5200" b="1" i="0" u="none" strike="noStrike" kern="1200" cap="none" spc="0" normalizeH="0" baseline="0" noProof="0" dirty="0">
                <a:ln>
                  <a:noFill/>
                </a:ln>
                <a:solidFill>
                  <a:srgbClr val="000073"/>
                </a:solidFill>
                <a:effectLst/>
                <a:uLnTx/>
                <a:uFillTx/>
                <a:latin typeface="微软雅黑" panose="020B0503020204020204" charset="-122"/>
                <a:ea typeface="微软雅黑" panose="020B0503020204020204" charset="-122"/>
                <a:cs typeface="+mn-cs"/>
              </a:rPr>
              <a:t>肝癌</a:t>
            </a:r>
            <a:endParaRPr kumimoji="0" lang="zh-CN" altLang="en-US" sz="5200" b="1" i="0" u="none" strike="noStrike" kern="1200" cap="none" spc="0" normalizeH="0" baseline="0" noProof="0" dirty="0">
              <a:ln>
                <a:noFill/>
              </a:ln>
              <a:solidFill>
                <a:srgbClr val="000073"/>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panose="05000000000000000000" pitchFamily="2" charset="2"/>
              <a:buNone/>
            </a:pPr>
            <a:r>
              <a:rPr kumimoji="0" lang="zh-CN" altLang="en-US" sz="5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endParaRPr kumimoji="0" lang="en-US" altLang="zh-CN" sz="5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panose="05000000000000000000" pitchFamily="2" charset="2"/>
              <a:buNone/>
            </a:pPr>
            <a:r>
              <a:rPr kumimoji="0" lang="zh-CN" altLang="en-US" sz="2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rPr>
              <a:t>   甲肝、乙肝、丙肝、酒精肝、脂肪肝、纤维肝、大小三阳、乙肝病</a:t>
            </a:r>
            <a:endParaRPr kumimoji="0" lang="en-US" altLang="zh-CN" sz="2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panose="05000000000000000000" pitchFamily="2" charset="2"/>
              <a:buNone/>
            </a:pPr>
            <a:r>
              <a:rPr kumimoji="0" lang="zh-CN" altLang="en-US" sz="2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rPr>
              <a:t>毒携带者 </a:t>
            </a:r>
            <a:endParaRPr kumimoji="0" lang="en-US" altLang="zh-CN" sz="2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panose="05000000000000000000" pitchFamily="2" charset="2"/>
              <a:buNone/>
            </a:pPr>
            <a:endParaRPr kumimoji="0" lang="en-US" altLang="zh-CN" sz="2600" b="1" i="0" u="none" strike="noStrike" kern="1200" cap="none" spc="0" normalizeH="0" baseline="0" noProof="0" dirty="0">
              <a:ln>
                <a:noFill/>
              </a:ln>
              <a:solidFill>
                <a:srgbClr val="7272FE"/>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panose="05000000000000000000" pitchFamily="2" charset="2"/>
              <a:buNone/>
            </a:pPr>
            <a:r>
              <a:rPr kumimoji="0" lang="zh-CN" altLang="en-US" sz="4400" b="1" i="0" u="none" strike="noStrike" kern="1200" cap="none" spc="0" normalizeH="0" baseline="0" noProof="0" dirty="0">
                <a:ln>
                  <a:noFill/>
                </a:ln>
                <a:solidFill>
                  <a:srgbClr val="7272FE"/>
                </a:solidFill>
                <a:effectLst/>
                <a:uLnTx/>
                <a:uFillTx/>
                <a:latin typeface="微软雅黑" panose="020B0503020204020204" charset="-122"/>
                <a:ea typeface="微软雅黑" panose="020B0503020204020204" charset="-122"/>
                <a:cs typeface="+mn-cs"/>
              </a:rPr>
              <a:t>肝癌晚期治愈率基本为</a:t>
            </a:r>
            <a:r>
              <a:rPr kumimoji="0" lang="zh-CN" altLang="en-US" sz="4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零</a:t>
            </a:r>
            <a:endParaRPr kumimoji="0" lang="en-US" altLang="zh-CN" sz="26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2" panose="05020102010507070707"/>
              <a:buChar char=""/>
            </a:pPr>
            <a:endParaRPr kumimoji="0" lang="en-US" altLang="zh-CN" sz="2600" b="0"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2" panose="05020102010507070707"/>
              <a:buChar char=""/>
            </a:pPr>
            <a:endParaRPr kumimoji="0" lang="en-US" altLang="zh-CN" sz="2600" b="0" i="0" u="none" strike="noStrike" kern="1200" cap="none" spc="0" normalizeH="0" baseline="0" noProof="0" dirty="0">
              <a:ln>
                <a:noFill/>
              </a:ln>
              <a:solidFill>
                <a:schemeClr val="tx1"/>
              </a:solidFill>
              <a:effectLst/>
              <a:uLnTx/>
              <a:uFillTx/>
              <a:latin typeface="+mn-lt"/>
              <a:ea typeface="+mn-ea"/>
              <a:cs typeface="+mn-cs"/>
            </a:endParaRPr>
          </a:p>
        </p:txBody>
      </p:sp>
      <p:sp>
        <p:nvSpPr>
          <p:cNvPr id="1048781" name="TextBox 20"/>
          <p:cNvSpPr txBox="1"/>
          <p:nvPr/>
        </p:nvSpPr>
        <p:spPr>
          <a:xfrm>
            <a:off x="4043680" y="1117600"/>
            <a:ext cx="3606800" cy="769441"/>
          </a:xfrm>
          <a:prstGeom prst="rect">
            <a:avLst/>
          </a:prstGeom>
          <a:noFill/>
        </p:spPr>
        <p:txBody>
          <a:bodyPr wrap="square" rtlCol="0">
            <a:spAutoFit/>
          </a:bodyPr>
          <a:lstStyle/>
          <a:p>
            <a:r>
              <a:rPr lang="zh-CN" altLang="en-US" sz="4400" b="1" dirty="0"/>
              <a:t>肝癌三部曲</a:t>
            </a:r>
            <a:endParaRPr lang="zh-CN" altLang="en-US" sz="4400" b="1" dirty="0"/>
          </a:p>
        </p:txBody>
      </p:sp>
      <p:pic>
        <p:nvPicPr>
          <p:cNvPr id="2097274" name="Picture 4" descr="C:\Users\Administrator\Desktop\微信图片_20200730113918.png"/>
          <p:cNvPicPr>
            <a:picLocks noChangeAspect="1" noChangeArrowheads="1"/>
          </p:cNvPicPr>
          <p:nvPr/>
        </p:nvPicPr>
        <p:blipFill>
          <a:blip r:embed="rId2" cstate="print"/>
          <a:srcRect/>
          <a:stretch>
            <a:fillRect/>
          </a:stretch>
        </p:blipFill>
        <p:spPr bwMode="auto">
          <a:xfrm>
            <a:off x="-396875" y="-242820"/>
            <a:ext cx="1991360" cy="1292075"/>
          </a:xfrm>
          <a:prstGeom prst="rect">
            <a:avLst/>
          </a:prstGeom>
          <a:noFill/>
        </p:spPr>
      </p:pic>
      <p:sp>
        <p:nvSpPr>
          <p:cNvPr id="1048782" name="矩形 10"/>
          <p:cNvSpPr/>
          <p:nvPr/>
        </p:nvSpPr>
        <p:spPr>
          <a:xfrm>
            <a:off x="1111079" y="189162"/>
            <a:ext cx="4512774" cy="523220"/>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8780">
                                            <p:txEl>
                                              <p:pRg st="1" end="1"/>
                                            </p:txEl>
                                          </p:spTgt>
                                        </p:tgtEl>
                                        <p:attrNameLst>
                                          <p:attrName>style.visibility</p:attrName>
                                        </p:attrNameLst>
                                      </p:cBhvr>
                                      <p:to>
                                        <p:strVal val="visible"/>
                                      </p:to>
                                    </p:set>
                                    <p:anim calcmode="lin" valueType="num">
                                      <p:cBhvr additive="base">
                                        <p:cTn id="7" dur="500" fill="hold"/>
                                        <p:tgtEl>
                                          <p:spTgt spid="104878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78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75"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81"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82"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783" name="Rectangle 3"/>
          <p:cNvSpPr>
            <a:spLocks noGrp="1" noRot="1"/>
          </p:cNvSpPr>
          <p:nvPr/>
        </p:nvSpPr>
        <p:spPr>
          <a:xfrm>
            <a:off x="519430" y="1038860"/>
            <a:ext cx="5708650" cy="5253990"/>
          </a:xfrm>
          <a:prstGeom prst="rect">
            <a:avLst/>
          </a:prstGeom>
          <a:noFill/>
          <a:ln w="9525">
            <a:solidFill>
              <a:schemeClr val="bg1"/>
            </a:solidFill>
          </a:ln>
        </p:spPr>
        <p:txBody>
          <a:bodyPr vert="horz" wrap="square" lIns="98659" tIns="49332" rIns="98659" bIns="49332" numCol="1" anchor="t" anchorCtr="0" compatLnSpc="1"/>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342900" marR="0" lvl="0" indent="-342900" algn="ctr" defTabSz="914400" rtl="0" eaLnBrk="0" fontAlgn="base" latinLnBrk="0" hangingPunct="0">
              <a:lnSpc>
                <a:spcPct val="80000"/>
              </a:lnSpc>
              <a:spcBef>
                <a:spcPct val="20000"/>
              </a:spcBef>
              <a:spcAft>
                <a:spcPct val="0"/>
              </a:spcAft>
              <a:buClrTx/>
              <a:buSzTx/>
              <a:buFontTx/>
              <a:buNone/>
            </a:pPr>
            <a:r>
              <a:rPr kumimoji="0" lang="zh-CN" altLang="en-US" sz="54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乙  肝</a:t>
            </a:r>
            <a:endParaRPr kumimoji="0" lang="zh-CN" altLang="en-US" sz="54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50000"/>
              </a:lnSpc>
              <a:spcBef>
                <a:spcPct val="0"/>
              </a:spcBef>
              <a:spcAft>
                <a:spcPct val="0"/>
              </a:spcAft>
              <a:buClrTx/>
              <a:buSzTx/>
              <a:buFontTx/>
              <a:buNone/>
            </a:pPr>
            <a:endParaRPr kumimoji="0" lang="zh-CN" altLang="en-US"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lvl="0">
              <a:lnSpc>
                <a:spcPct val="150000"/>
              </a:lnSpc>
              <a:spcBef>
                <a:spcPct val="0"/>
              </a:spcBef>
              <a:buNone/>
            </a:pPr>
            <a:r>
              <a:rPr kumimoji="0" lang="zh-CN" altLang="en-US"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乙肝两对半检查（抗体阴性）</a:t>
            </a:r>
            <a:r>
              <a:rPr kumimoji="0" lang="zh-CN" altLang="en-US" sz="3200" b="1" i="0" u="none" strike="noStrike" kern="1200" cap="none" spc="0" normalizeH="0" baseline="0" noProof="1">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3200"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乙肝疫</a:t>
            </a:r>
            <a:r>
              <a:rPr kumimoji="0" lang="zh-CN" altLang="en-US" sz="3200" b="1" i="0" u="none" strike="noStrike" kern="1200" cap="none" spc="0" normalizeH="0" baseline="0" noProof="1"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苗</a:t>
            </a:r>
            <a:r>
              <a:rPr lang="zh-CN" altLang="en-US" b="1" dirty="0" smtClean="0">
                <a:latin typeface="微软雅黑" panose="020B0503020204020204" charset="-122"/>
                <a:ea typeface="微软雅黑" panose="020B0503020204020204" charset="-122"/>
                <a:cs typeface="微软雅黑" panose="020B0503020204020204" charset="-122"/>
              </a:rPr>
              <a:t>有效期</a:t>
            </a:r>
            <a:r>
              <a:rPr lang="en-US" altLang="zh-CN" b="1" dirty="0" smtClean="0">
                <a:latin typeface="微软雅黑" panose="020B0503020204020204" charset="-122"/>
                <a:ea typeface="微软雅黑" panose="020B0503020204020204" charset="-122"/>
                <a:cs typeface="微软雅黑" panose="020B0503020204020204" charset="-122"/>
              </a:rPr>
              <a:t>6-10</a:t>
            </a:r>
            <a:r>
              <a:rPr lang="zh-CN" altLang="en-US" b="1" dirty="0" smtClean="0">
                <a:latin typeface="微软雅黑" panose="020B0503020204020204" charset="-122"/>
                <a:ea typeface="微软雅黑" panose="020B0503020204020204" charset="-122"/>
                <a:cs typeface="微软雅黑" panose="020B0503020204020204" charset="-122"/>
              </a:rPr>
              <a:t>年</a:t>
            </a:r>
            <a:endParaRPr kumimoji="0" lang="zh-CN" altLang="en-US" sz="3200"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50000"/>
              </a:lnSpc>
              <a:spcBef>
                <a:spcPct val="0"/>
              </a:spcBef>
              <a:spcAft>
                <a:spcPct val="0"/>
              </a:spcAft>
              <a:buClrTx/>
              <a:buSzTx/>
              <a:buFontTx/>
              <a:buNone/>
            </a:pPr>
            <a:endParaRPr kumimoji="0" lang="zh-CN" altLang="en-US" sz="3200"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50000"/>
              </a:lnSpc>
              <a:spcBef>
                <a:spcPct val="0"/>
              </a:spcBef>
              <a:spcAft>
                <a:spcPct val="0"/>
              </a:spcAft>
              <a:buClrTx/>
              <a:buSzTx/>
              <a:buFontTx/>
              <a:buNone/>
            </a:pPr>
            <a:r>
              <a:rPr kumimoji="0" lang="zh-CN" altLang="en-US"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新生儿乙肝疫苗：出生</a:t>
            </a:r>
            <a:r>
              <a:rPr kumimoji="0" lang="en-US" altLang="zh-CN"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24</a:t>
            </a:r>
            <a:r>
              <a:rPr kumimoji="0" lang="zh-CN" altLang="en-US"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小时内、</a:t>
            </a:r>
            <a:r>
              <a:rPr kumimoji="0" lang="en-US" altLang="zh-CN"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a:t>
            </a:r>
            <a:r>
              <a:rPr kumimoji="0" lang="zh-CN" altLang="en-US"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个月、</a:t>
            </a:r>
            <a:r>
              <a:rPr kumimoji="0" lang="en-US" altLang="zh-CN"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6</a:t>
            </a:r>
            <a:r>
              <a:rPr kumimoji="0" lang="zh-CN" altLang="en-US"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个月</a:t>
            </a:r>
            <a:endParaRPr kumimoji="0" lang="zh-CN" altLang="en-US" sz="32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50000"/>
              </a:lnSpc>
              <a:spcBef>
                <a:spcPct val="0"/>
              </a:spcBef>
              <a:spcAft>
                <a:spcPct val="0"/>
              </a:spcAft>
              <a:buClrTx/>
              <a:buSzTx/>
              <a:buFontTx/>
              <a:buNone/>
            </a:pPr>
            <a:endParaRPr kumimoji="0" lang="zh-CN" altLang="en-US" sz="3200"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50000"/>
              </a:lnSpc>
              <a:spcBef>
                <a:spcPct val="0"/>
              </a:spcBef>
              <a:spcAft>
                <a:spcPct val="0"/>
              </a:spcAft>
              <a:buClrTx/>
              <a:buSzTx/>
              <a:buFontTx/>
              <a:buNone/>
            </a:pPr>
            <a:endParaRPr kumimoji="0" lang="zh-CN" altLang="en-US" sz="2800" b="1" i="0" u="none" strike="noStrike" kern="1200" cap="none" spc="0" normalizeH="0" baseline="0" noProof="1">
              <a:ln>
                <a:noFill/>
              </a:ln>
              <a:solidFill>
                <a:schemeClr val="accent2"/>
              </a:solidFill>
              <a:effectLst/>
              <a:uLnTx/>
              <a:uFillTx/>
              <a:latin typeface="宋体" pitchFamily="2" charset="-122"/>
              <a:ea typeface="+mn-ea"/>
              <a:cs typeface="+mn-cs"/>
            </a:endParaRPr>
          </a:p>
          <a:p>
            <a:pPr marL="342900" marR="0" lvl="0" indent="-342900" algn="l" defTabSz="914400" rtl="0" eaLnBrk="0" fontAlgn="base" latinLnBrk="0" hangingPunct="0">
              <a:lnSpc>
                <a:spcPct val="150000"/>
              </a:lnSpc>
              <a:spcBef>
                <a:spcPct val="0"/>
              </a:spcBef>
              <a:spcAft>
                <a:spcPct val="0"/>
              </a:spcAft>
              <a:buClrTx/>
              <a:buSzTx/>
              <a:buFontTx/>
              <a:buNone/>
            </a:pPr>
            <a:endParaRPr kumimoji="0" lang="zh-CN" altLang="en-US" sz="2800" b="1" i="0" u="none" strike="noStrike" kern="1200" cap="none" spc="0" normalizeH="0" baseline="0" noProof="1">
              <a:ln>
                <a:noFill/>
              </a:ln>
              <a:solidFill>
                <a:schemeClr val="accent2"/>
              </a:solidFill>
              <a:effectLst/>
              <a:uLnTx/>
              <a:uFillTx/>
              <a:latin typeface="宋体" pitchFamily="2" charset="-122"/>
              <a:ea typeface="+mn-ea"/>
              <a:cs typeface="+mn-cs"/>
            </a:endParaRPr>
          </a:p>
          <a:p>
            <a:pPr marL="342900" marR="0" lvl="0" indent="-342900" algn="l" defTabSz="914400" rtl="0" eaLnBrk="0" fontAlgn="base" latinLnBrk="0" hangingPunct="0">
              <a:lnSpc>
                <a:spcPct val="80000"/>
              </a:lnSpc>
              <a:spcBef>
                <a:spcPct val="20000"/>
              </a:spcBef>
              <a:spcAft>
                <a:spcPct val="0"/>
              </a:spcAft>
              <a:buClrTx/>
              <a:buSzTx/>
              <a:buFontTx/>
              <a:buChar char="•"/>
            </a:pPr>
            <a:endParaRPr kumimoji="0" lang="en-US" altLang="zh-CN" sz="2600" b="0" i="0" u="none" strike="noStrike" kern="1200" cap="none" spc="0" normalizeH="0" baseline="0" noProof="1">
              <a:ln>
                <a:noFill/>
              </a:ln>
              <a:solidFill>
                <a:schemeClr val="tx1"/>
              </a:solidFill>
              <a:effectLst/>
              <a:uLnTx/>
              <a:uFillTx/>
              <a:latin typeface="+mn-lt"/>
              <a:ea typeface="+mn-ea"/>
              <a:cs typeface="+mn-cs"/>
            </a:endParaRPr>
          </a:p>
          <a:p>
            <a:pPr marL="0" marR="0" lvl="0" indent="0" algn="l" defTabSz="914400" rtl="0" eaLnBrk="0" fontAlgn="base" latinLnBrk="0" hangingPunct="0">
              <a:lnSpc>
                <a:spcPct val="80000"/>
              </a:lnSpc>
              <a:spcBef>
                <a:spcPct val="20000"/>
              </a:spcBef>
              <a:spcAft>
                <a:spcPct val="0"/>
              </a:spcAft>
              <a:buClrTx/>
              <a:buSzTx/>
              <a:buFontTx/>
              <a:buNone/>
            </a:pPr>
            <a:endParaRPr kumimoji="0" lang="en-US" altLang="zh-CN" sz="2600" b="0" i="0" u="none" strike="noStrike" kern="1200" cap="none" spc="0" normalizeH="0" baseline="0" noProof="1">
              <a:ln>
                <a:noFill/>
              </a:ln>
              <a:solidFill>
                <a:schemeClr val="tx1"/>
              </a:solidFill>
              <a:effectLst/>
              <a:uLnTx/>
              <a:uFillTx/>
              <a:latin typeface="+mn-lt"/>
              <a:ea typeface="+mn-ea"/>
              <a:cs typeface="+mn-cs"/>
            </a:endParaRPr>
          </a:p>
        </p:txBody>
      </p:sp>
      <p:pic>
        <p:nvPicPr>
          <p:cNvPr id="2097276" name="图片 1" descr="timg6KI5FQKM"/>
          <p:cNvPicPr>
            <a:picLocks noChangeAspect="1"/>
          </p:cNvPicPr>
          <p:nvPr/>
        </p:nvPicPr>
        <p:blipFill>
          <a:blip r:embed="rId2" cstate="print"/>
          <a:srcRect t="7739" b="272"/>
          <a:stretch>
            <a:fillRect/>
          </a:stretch>
        </p:blipFill>
        <p:spPr>
          <a:xfrm>
            <a:off x="5999163" y="730250"/>
            <a:ext cx="6067425" cy="5562600"/>
          </a:xfrm>
          <a:prstGeom prst="rect">
            <a:avLst/>
          </a:prstGeom>
          <a:noFill/>
          <a:ln w="9525">
            <a:noFill/>
          </a:ln>
        </p:spPr>
      </p:pic>
      <p:pic>
        <p:nvPicPr>
          <p:cNvPr id="2097277"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784" name="矩形 10"/>
          <p:cNvSpPr/>
          <p:nvPr/>
        </p:nvSpPr>
        <p:spPr>
          <a:xfrm>
            <a:off x="1240170" y="232192"/>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78"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83"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84"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785" name="Rectangle 3"/>
          <p:cNvSpPr txBox="1">
            <a:spLocks noRot="1" noChangeArrowheads="1"/>
          </p:cNvSpPr>
          <p:nvPr/>
        </p:nvSpPr>
        <p:spPr>
          <a:xfrm>
            <a:off x="703898" y="1300481"/>
            <a:ext cx="10594022" cy="1950720"/>
          </a:xfrm>
          <a:prstGeom prst="rect">
            <a:avLst/>
          </a:prstGeom>
          <a:ln>
            <a:solidFill>
              <a:schemeClr val="bg1"/>
            </a:solidFill>
          </a:ln>
        </p:spPr>
        <p:txBody>
          <a:bodyPr lIns="98659" tIns="49332" rIns="98659" bIns="49332">
            <a:normAutofit fontScale="84423" lnSpcReduction="10000"/>
          </a:bodyPr>
          <a:lstStyle/>
          <a:p>
            <a:pPr marL="274320" marR="0" lvl="0" indent="-274320" algn="ctr" defTabSz="914400" rtl="0" eaLnBrk="1" fontAlgn="auto" latinLnBrk="0" hangingPunct="1">
              <a:lnSpc>
                <a:spcPct val="80000"/>
              </a:lnSpc>
              <a:spcBef>
                <a:spcPts val="580"/>
              </a:spcBef>
              <a:spcAft>
                <a:spcPts val="0"/>
              </a:spcAft>
              <a:buClr>
                <a:schemeClr val="accent1"/>
              </a:buClr>
              <a:buSzPct val="85000"/>
              <a:buFont typeface="Wingdings" panose="05000000000000000000" pitchFamily="2" charset="2"/>
              <a:buNone/>
            </a:pPr>
            <a:r>
              <a:rPr kumimoji="0" lang="zh-CN" altLang="en-US" sz="5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脂肪肝</a:t>
            </a:r>
            <a:endParaRPr kumimoji="0" lang="zh-CN" altLang="en-US" sz="52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panose="05000000000000000000" pitchFamily="2" charset="2"/>
              <a:buNone/>
            </a:pPr>
            <a:r>
              <a:rPr kumimoji="0" lang="zh-CN" altLang="en-US" sz="26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轻度脂肪肝：不要吃宵夜，晚餐减少淀粉类食物的摄入、每天运动一个小时左右</a:t>
            </a:r>
            <a:endParaRPr kumimoji="0" lang="zh-CN" altLang="en-US" sz="26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150000"/>
              </a:lnSpc>
              <a:spcBef>
                <a:spcPct val="0"/>
              </a:spcBef>
              <a:spcAft>
                <a:spcPts val="0"/>
              </a:spcAft>
              <a:buClr>
                <a:schemeClr val="accent1"/>
              </a:buClr>
              <a:buSzPct val="85000"/>
              <a:buFontTx/>
              <a:buNone/>
            </a:pPr>
            <a:r>
              <a:rPr kumimoji="0" lang="en-US" altLang="zh-CN" sz="26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r>
              <a:rPr kumimoji="0" lang="en-US" altLang="zh-CN" sz="28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  </a:t>
            </a: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三个月左右恢复正常</a:t>
            </a:r>
            <a:endPar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150000"/>
              </a:lnSpc>
              <a:spcBef>
                <a:spcPct val="0"/>
              </a:spcBef>
              <a:spcAft>
                <a:spcPts val="0"/>
              </a:spcAft>
              <a:buClr>
                <a:schemeClr val="accent1"/>
              </a:buClr>
              <a:buSzPct val="85000"/>
              <a:buFontTx/>
              <a:buNone/>
            </a:pPr>
            <a:r>
              <a:rPr kumimoji="0" lang="zh-CN" altLang="en-US" sz="26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rPr>
              <a:t>重度脂肪肝：护肝药、医院检查</a:t>
            </a:r>
            <a:endParaRPr kumimoji="0" lang="zh-CN" altLang="en-US" sz="2600" b="1" i="0" u="none" strike="noStrike" kern="1200" cap="none" spc="0" normalizeH="0" baseline="0" noProof="0" dirty="0">
              <a:ln>
                <a:noFill/>
              </a:ln>
              <a:solidFill>
                <a:schemeClr val="accent2"/>
              </a:solidFill>
              <a:effectLst/>
              <a:uLnTx/>
              <a:uFillTx/>
              <a:latin typeface="微软雅黑" panose="020B0503020204020204" charset="-122"/>
              <a:ea typeface="微软雅黑" panose="020B0503020204020204" charset="-122"/>
              <a:cs typeface="+mn-cs"/>
            </a:endParaRPr>
          </a:p>
          <a:p>
            <a:pPr marL="274320" marR="0" lvl="0" indent="-274320" algn="l" defTabSz="914400" rtl="0" eaLnBrk="1" fontAlgn="auto" latinLnBrk="0" hangingPunct="1">
              <a:lnSpc>
                <a:spcPct val="150000"/>
              </a:lnSpc>
              <a:spcBef>
                <a:spcPct val="0"/>
              </a:spcBef>
              <a:spcAft>
                <a:spcPts val="0"/>
              </a:spcAft>
              <a:buClr>
                <a:schemeClr val="accent1"/>
              </a:buClr>
              <a:buSzPct val="85000"/>
              <a:buFontTx/>
              <a:buNone/>
            </a:pPr>
            <a:endParaRPr kumimoji="0" lang="zh-CN" altLang="en-US" sz="2600" b="1" i="0" u="none" strike="noStrike" kern="1200" cap="none" spc="0" normalizeH="0" baseline="0" noProof="0" dirty="0">
              <a:ln>
                <a:noFill/>
              </a:ln>
              <a:solidFill>
                <a:schemeClr val="accent2"/>
              </a:solidFill>
              <a:effectLst/>
              <a:uLnTx/>
              <a:uFillTx/>
              <a:latin typeface="+mn-lt"/>
              <a:ea typeface="+mn-ea"/>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2" panose="05020102010507070707"/>
              <a:buChar char=""/>
            </a:pPr>
            <a:endParaRPr kumimoji="0" lang="en-US" altLang="zh-CN" sz="2600" b="0" i="0" u="none" strike="noStrike" kern="1200" cap="none" spc="0" normalizeH="0" baseline="0" noProof="0" dirty="0">
              <a:ln>
                <a:noFill/>
              </a:ln>
              <a:solidFill>
                <a:schemeClr val="accent1"/>
              </a:solidFill>
              <a:effectLst/>
              <a:uLnTx/>
              <a:uFillTx/>
              <a:latin typeface="+mn-lt"/>
              <a:ea typeface="+mn-ea"/>
              <a:cs typeface="+mn-cs"/>
            </a:endParaRPr>
          </a:p>
        </p:txBody>
      </p:sp>
      <p:pic>
        <p:nvPicPr>
          <p:cNvPr id="2097279" name="图片 3" descr="timg[9]"/>
          <p:cNvPicPr>
            <a:picLocks noChangeAspect="1" noChangeArrowheads="1"/>
          </p:cNvPicPr>
          <p:nvPr/>
        </p:nvPicPr>
        <p:blipFill>
          <a:blip r:embed="rId2" cstate="print"/>
          <a:srcRect/>
          <a:stretch>
            <a:fillRect/>
          </a:stretch>
        </p:blipFill>
        <p:spPr bwMode="auto">
          <a:xfrm>
            <a:off x="933768" y="3774922"/>
            <a:ext cx="4877752" cy="2757957"/>
          </a:xfrm>
          <a:prstGeom prst="rect">
            <a:avLst/>
          </a:prstGeom>
          <a:noFill/>
          <a:ln w="9525">
            <a:noFill/>
            <a:miter lim="800000"/>
            <a:headEnd/>
            <a:tailEnd/>
          </a:ln>
        </p:spPr>
      </p:pic>
      <p:pic>
        <p:nvPicPr>
          <p:cNvPr id="2097280" name="图片 2" descr="timg[9]"/>
          <p:cNvPicPr>
            <a:picLocks noChangeAspect="1" noChangeArrowheads="1"/>
          </p:cNvPicPr>
          <p:nvPr/>
        </p:nvPicPr>
        <p:blipFill>
          <a:blip r:embed="rId3" cstate="print"/>
          <a:srcRect/>
          <a:stretch>
            <a:fillRect/>
          </a:stretch>
        </p:blipFill>
        <p:spPr bwMode="auto">
          <a:xfrm>
            <a:off x="6026468" y="3844713"/>
            <a:ext cx="4001452" cy="2566247"/>
          </a:xfrm>
          <a:prstGeom prst="rect">
            <a:avLst/>
          </a:prstGeom>
          <a:noFill/>
          <a:ln w="9525">
            <a:noFill/>
            <a:miter lim="800000"/>
            <a:headEnd/>
            <a:tailEnd/>
          </a:ln>
        </p:spPr>
      </p:pic>
      <p:pic>
        <p:nvPicPr>
          <p:cNvPr id="2097281" name="Picture 4" descr="C:\Users\Administrator\Desktop\微信图片_20200730113918.png"/>
          <p:cNvPicPr>
            <a:picLocks noChangeAspect="1" noChangeArrowheads="1"/>
          </p:cNvPicPr>
          <p:nvPr/>
        </p:nvPicPr>
        <p:blipFill>
          <a:blip r:embed="rId4" cstate="print"/>
          <a:srcRect/>
          <a:stretch>
            <a:fillRect/>
          </a:stretch>
        </p:blipFill>
        <p:spPr bwMode="auto">
          <a:xfrm>
            <a:off x="-396875" y="-242820"/>
            <a:ext cx="1991360" cy="1292075"/>
          </a:xfrm>
          <a:prstGeom prst="rect">
            <a:avLst/>
          </a:prstGeom>
          <a:noFill/>
        </p:spPr>
      </p:pic>
      <p:sp>
        <p:nvSpPr>
          <p:cNvPr id="1048786" name="矩形 13"/>
          <p:cNvSpPr/>
          <p:nvPr/>
        </p:nvSpPr>
        <p:spPr>
          <a:xfrm>
            <a:off x="1143352" y="253708"/>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TextBox 12"/>
          <p:cNvSpPr txBox="1"/>
          <p:nvPr/>
        </p:nvSpPr>
        <p:spPr>
          <a:xfrm>
            <a:off x="802640" y="272612"/>
            <a:ext cx="4068618" cy="400110"/>
          </a:xfrm>
          <a:prstGeom prst="rect">
            <a:avLst/>
          </a:prstGeom>
          <a:noFill/>
        </p:spPr>
        <p:txBody>
          <a:bodyPr wrap="square" rtlCol="0">
            <a:spAutoFit/>
          </a:bodyPr>
          <a:lstStyle/>
          <a:p>
            <a:pPr lvl="0"/>
            <a:r>
              <a:rPr lang="zh-CN" altLang="en-US" sz="2000" b="1" i="1">
                <a:solidFill>
                  <a:srgbClr val="00B050"/>
                </a:solidFill>
                <a:latin typeface="Perpetua" panose="02020502060401020303" charset="0"/>
                <a:cs typeface="Perpetua" panose="02020502060401020303" charset="0"/>
              </a:rPr>
              <a:t>卫生健康预警教育公益项目</a:t>
            </a:r>
            <a:endParaRPr lang="zh-CN" altLang="en-US" b="1" i="1" dirty="0">
              <a:solidFill>
                <a:srgbClr val="00B050"/>
              </a:solidFill>
              <a:latin typeface="Perpetua" panose="02020502060401020303" charset="0"/>
              <a:cs typeface="Perpetua" panose="02020502060401020303" charset="0"/>
            </a:endParaRPr>
          </a:p>
        </p:txBody>
      </p:sp>
      <p:cxnSp>
        <p:nvCxnSpPr>
          <p:cNvPr id="3145787"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88"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284" name="Picture 6"/>
          <p:cNvPicPr>
            <a:picLocks noChangeAspect="1" noChangeArrowheads="1"/>
          </p:cNvPicPr>
          <p:nvPr/>
        </p:nvPicPr>
        <p:blipFill>
          <a:blip r:embed="rId1" cstate="print"/>
          <a:srcRect t="10266"/>
          <a:stretch>
            <a:fillRect/>
          </a:stretch>
        </p:blipFill>
        <p:spPr bwMode="auto">
          <a:xfrm>
            <a:off x="506730" y="1600200"/>
            <a:ext cx="4620895" cy="5091430"/>
          </a:xfrm>
          <a:prstGeom prst="rect">
            <a:avLst/>
          </a:prstGeom>
          <a:noFill/>
          <a:ln w="9525">
            <a:noFill/>
            <a:miter lim="800000"/>
            <a:headEnd/>
            <a:tailEnd/>
          </a:ln>
        </p:spPr>
      </p:pic>
      <p:sp>
        <p:nvSpPr>
          <p:cNvPr id="1048791" name="文本框 2"/>
          <p:cNvSpPr txBox="1"/>
          <p:nvPr/>
        </p:nvSpPr>
        <p:spPr>
          <a:xfrm>
            <a:off x="3655695" y="899160"/>
            <a:ext cx="5801360" cy="645160"/>
          </a:xfrm>
          <a:prstGeom prst="rect">
            <a:avLst/>
          </a:prstGeom>
          <a:noFill/>
        </p:spPr>
        <p:txBody>
          <a:bodyPr wrap="square" rtlCol="0">
            <a:spAutoFit/>
          </a:bodyPr>
          <a:lstStyle/>
          <a:p>
            <a:r>
              <a:rPr lang="zh-CN" altLang="en-US" sz="3600" b="1">
                <a:solidFill>
                  <a:srgbClr val="7B3B18"/>
                </a:solidFill>
              </a:rPr>
              <a:t>那些肝癌去世的名人</a:t>
            </a:r>
            <a:endParaRPr lang="zh-CN" altLang="en-US" sz="3600" b="1">
              <a:solidFill>
                <a:srgbClr val="7B3B18"/>
              </a:solidFill>
            </a:endParaRPr>
          </a:p>
        </p:txBody>
      </p:sp>
      <p:pic>
        <p:nvPicPr>
          <p:cNvPr id="2097285" name="Picture 8" descr="http://files.cn-healthcare.com/upload/image/2018-10-29/b91e373a-2519-40aa-8cf4-dbfddb6525b6.jpg"/>
          <p:cNvPicPr>
            <a:picLocks noChangeAspect="1" noChangeArrowheads="1"/>
          </p:cNvPicPr>
          <p:nvPr/>
        </p:nvPicPr>
        <p:blipFill>
          <a:blip r:embed="rId2" cstate="print"/>
          <a:srcRect/>
          <a:stretch>
            <a:fillRect/>
          </a:stretch>
        </p:blipFill>
        <p:spPr bwMode="auto">
          <a:xfrm>
            <a:off x="5500370" y="1861185"/>
            <a:ext cx="3540760" cy="2082800"/>
          </a:xfrm>
          <a:prstGeom prst="rect">
            <a:avLst/>
          </a:prstGeom>
          <a:noFill/>
          <a:ln w="9525">
            <a:noFill/>
            <a:miter lim="800000"/>
            <a:headEnd/>
            <a:tailEnd/>
          </a:ln>
        </p:spPr>
      </p:pic>
      <p:sp>
        <p:nvSpPr>
          <p:cNvPr id="1048792" name="矩形 1"/>
          <p:cNvSpPr>
            <a:spLocks noChangeArrowheads="1"/>
          </p:cNvSpPr>
          <p:nvPr/>
        </p:nvSpPr>
        <p:spPr bwMode="auto">
          <a:xfrm>
            <a:off x="9246870" y="1933575"/>
            <a:ext cx="2875280" cy="1938020"/>
          </a:xfrm>
          <a:prstGeom prst="rect">
            <a:avLst/>
          </a:prstGeom>
          <a:noFill/>
          <a:ln w="9525">
            <a:noFill/>
            <a:miter lim="800000"/>
          </a:ln>
        </p:spPr>
        <p:txBody>
          <a:bodyPr wrap="square">
            <a:spAutoFit/>
          </a:bodyPr>
          <a:lstStyle/>
          <a:p>
            <a:r>
              <a:rPr lang="en-US" altLang="zh-CN" sz="2000" b="1" dirty="0"/>
              <a:t>18</a:t>
            </a:r>
            <a:r>
              <a:rPr lang="zh-CN" altLang="en-US" sz="2000" b="1" dirty="0"/>
              <a:t>年</a:t>
            </a:r>
            <a:r>
              <a:rPr lang="en-US" altLang="zh-CN" sz="2000" b="1" dirty="0"/>
              <a:t>9</a:t>
            </a:r>
            <a:r>
              <a:rPr lang="zh-CN" altLang="en-US" sz="2000" b="1" dirty="0"/>
              <a:t>月</a:t>
            </a:r>
            <a:r>
              <a:rPr lang="en-US" altLang="zh-CN" sz="2000" b="1" dirty="0"/>
              <a:t>28</a:t>
            </a:r>
            <a:r>
              <a:rPr lang="zh-CN" altLang="en-US" sz="2000" b="1" dirty="0"/>
              <a:t>日，曾经唱过</a:t>
            </a:r>
            <a:r>
              <a:rPr lang="en-US" altLang="zh-CN" sz="2000" b="1" dirty="0"/>
              <a:t>《</a:t>
            </a:r>
            <a:r>
              <a:rPr lang="zh-CN" altLang="en-US" sz="2000" b="1" dirty="0"/>
              <a:t>朋友</a:t>
            </a:r>
            <a:r>
              <a:rPr lang="en-US" altLang="zh-CN" sz="2000" b="1" dirty="0"/>
              <a:t>》</a:t>
            </a:r>
            <a:r>
              <a:rPr lang="zh-CN" altLang="en-US" sz="2000" b="1" dirty="0"/>
              <a:t>的著名摇滚歌手臧天朔因肝癌去世，享年</a:t>
            </a:r>
            <a:r>
              <a:rPr lang="en-US" altLang="zh-CN" sz="2000" b="1" dirty="0"/>
              <a:t>54</a:t>
            </a:r>
            <a:r>
              <a:rPr lang="zh-CN" altLang="en-US" sz="2000" b="1" dirty="0"/>
              <a:t>岁。不料想在同一天，相声界大师师胜杰也因肝癌溘然长逝。</a:t>
            </a:r>
            <a:endParaRPr lang="zh-CN" altLang="en-US" sz="2000" b="1" dirty="0"/>
          </a:p>
        </p:txBody>
      </p:sp>
      <p:pic>
        <p:nvPicPr>
          <p:cNvPr id="2097286" name="Picture 13" descr="http://pic.iask.cn/fimg/434065631_554.jpg"/>
          <p:cNvPicPr>
            <a:picLocks noChangeAspect="1" noChangeArrowheads="1"/>
          </p:cNvPicPr>
          <p:nvPr/>
        </p:nvPicPr>
        <p:blipFill>
          <a:blip r:embed="rId3" cstate="print"/>
          <a:srcRect/>
          <a:stretch>
            <a:fillRect/>
          </a:stretch>
        </p:blipFill>
        <p:spPr bwMode="auto">
          <a:xfrm>
            <a:off x="5499735" y="4756150"/>
            <a:ext cx="3541395" cy="1911350"/>
          </a:xfrm>
          <a:prstGeom prst="rect">
            <a:avLst/>
          </a:prstGeom>
          <a:noFill/>
          <a:ln w="9525">
            <a:noFill/>
            <a:miter lim="800000"/>
            <a:headEnd/>
            <a:tailEnd/>
          </a:ln>
        </p:spPr>
      </p:pic>
      <p:sp>
        <p:nvSpPr>
          <p:cNvPr id="1048793" name="矩形 14"/>
          <p:cNvSpPr>
            <a:spLocks noChangeArrowheads="1"/>
          </p:cNvSpPr>
          <p:nvPr/>
        </p:nvSpPr>
        <p:spPr bwMode="auto">
          <a:xfrm>
            <a:off x="9303385" y="5484178"/>
            <a:ext cx="2762250" cy="706755"/>
          </a:xfrm>
          <a:prstGeom prst="rect">
            <a:avLst/>
          </a:prstGeom>
          <a:noFill/>
          <a:ln w="9525">
            <a:noFill/>
            <a:miter lim="800000"/>
          </a:ln>
        </p:spPr>
        <p:txBody>
          <a:bodyPr wrap="none">
            <a:spAutoFit/>
          </a:bodyPr>
          <a:lstStyle/>
          <a:p>
            <a:r>
              <a:rPr lang="zh-CN" altLang="en-US" sz="2000" b="1"/>
              <a:t>台湾艺人安钧璨</a:t>
            </a:r>
            <a:endParaRPr lang="zh-CN" altLang="en-US" sz="2000" b="1"/>
          </a:p>
          <a:p>
            <a:r>
              <a:rPr lang="zh-CN" altLang="en-US" sz="2000" b="1"/>
              <a:t>因肝癌去世，年仅</a:t>
            </a:r>
            <a:r>
              <a:rPr lang="en-US" altLang="zh-CN" sz="2000" b="1"/>
              <a:t>32</a:t>
            </a:r>
            <a:r>
              <a:rPr lang="zh-CN" altLang="en-US" sz="2000" b="1"/>
              <a:t>岁</a:t>
            </a:r>
            <a:endParaRPr lang="zh-CN" altLang="en-US" sz="2000" b="1"/>
          </a:p>
        </p:txBody>
      </p:sp>
      <p:pic>
        <p:nvPicPr>
          <p:cNvPr id="2097287" name="Picture 4" descr="C:\Users\Administrator\Desktop\微信图片_20200730113918.png"/>
          <p:cNvPicPr>
            <a:picLocks noChangeAspect="1" noChangeArrowheads="1"/>
          </p:cNvPicPr>
          <p:nvPr/>
        </p:nvPicPr>
        <p:blipFill>
          <a:blip r:embed="rId4" cstate="print"/>
          <a:srcRect/>
          <a:stretch>
            <a:fillRect/>
          </a:stretch>
        </p:blipFill>
        <p:spPr bwMode="auto">
          <a:xfrm>
            <a:off x="-558239" y="-232063"/>
            <a:ext cx="1991360" cy="12920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7284"/>
                                        </p:tgtEl>
                                        <p:attrNameLst>
                                          <p:attrName>style.visibility</p:attrName>
                                        </p:attrNameLst>
                                      </p:cBhvr>
                                      <p:to>
                                        <p:strVal val="visible"/>
                                      </p:to>
                                    </p:set>
                                    <p:animEffect transition="in" filter="blinds(horizontal)">
                                      <p:cBhvr>
                                        <p:cTn id="7" dur="500"/>
                                        <p:tgtEl>
                                          <p:spTgt spid="20972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97285"/>
                                        </p:tgtEl>
                                        <p:attrNameLst>
                                          <p:attrName>style.visibility</p:attrName>
                                        </p:attrNameLst>
                                      </p:cBhvr>
                                      <p:to>
                                        <p:strVal val="visible"/>
                                      </p:to>
                                    </p:set>
                                    <p:animEffect transition="in" filter="blinds(horizontal)">
                                      <p:cBhvr>
                                        <p:cTn id="12" dur="500"/>
                                        <p:tgtEl>
                                          <p:spTgt spid="2097285"/>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48792"/>
                                        </p:tgtEl>
                                        <p:attrNameLst>
                                          <p:attrName>style.visibility</p:attrName>
                                        </p:attrNameLst>
                                      </p:cBhvr>
                                      <p:to>
                                        <p:strVal val="visible"/>
                                      </p:to>
                                    </p:set>
                                    <p:anim calcmode="lin" valueType="num">
                                      <p:cBhvr additive="base">
                                        <p:cTn id="15" dur="500" fill="hold"/>
                                        <p:tgtEl>
                                          <p:spTgt spid="1048792"/>
                                        </p:tgtEl>
                                        <p:attrNameLst>
                                          <p:attrName>ppt_x</p:attrName>
                                        </p:attrNameLst>
                                      </p:cBhvr>
                                      <p:tavLst>
                                        <p:tav tm="0">
                                          <p:val>
                                            <p:strVal val="#ppt_x"/>
                                          </p:val>
                                        </p:tav>
                                        <p:tav tm="100000">
                                          <p:val>
                                            <p:strVal val="#ppt_x"/>
                                          </p:val>
                                        </p:tav>
                                      </p:tavLst>
                                    </p:anim>
                                    <p:anim calcmode="lin" valueType="num">
                                      <p:cBhvr additive="base">
                                        <p:cTn id="16" dur="500" fill="hold"/>
                                        <p:tgtEl>
                                          <p:spTgt spid="1048792"/>
                                        </p:tgtEl>
                                        <p:attrNameLst>
                                          <p:attrName>ppt_y</p:attrName>
                                        </p:attrNameLst>
                                      </p:cBhvr>
                                      <p:tavLst>
                                        <p:tav tm="0">
                                          <p:val>
                                            <p:strVal val="1+#ppt_h/2"/>
                                          </p:val>
                                        </p:tav>
                                        <p:tav tm="100000">
                                          <p:val>
                                            <p:strVal val="#ppt_y"/>
                                          </p:val>
                                        </p:tav>
                                      </p:tavLst>
                                    </p:anim>
                                  </p:childTnLst>
                                </p:cTn>
                              </p:par>
                              <p:par>
                                <p:cTn id="17" presetID="3" presetClass="entr" presetSubtype="10" fill="hold" nodeType="withEffect">
                                  <p:stCondLst>
                                    <p:cond delay="0"/>
                                  </p:stCondLst>
                                  <p:childTnLst>
                                    <p:set>
                                      <p:cBhvr>
                                        <p:cTn id="18" dur="1" fill="hold">
                                          <p:stCondLst>
                                            <p:cond delay="0"/>
                                          </p:stCondLst>
                                        </p:cTn>
                                        <p:tgtEl>
                                          <p:spTgt spid="2097286"/>
                                        </p:tgtEl>
                                        <p:attrNameLst>
                                          <p:attrName>style.visibility</p:attrName>
                                        </p:attrNameLst>
                                      </p:cBhvr>
                                      <p:to>
                                        <p:strVal val="visible"/>
                                      </p:to>
                                    </p:set>
                                    <p:animEffect transition="in" filter="blinds(horizontal)">
                                      <p:cBhvr>
                                        <p:cTn id="19" dur="500"/>
                                        <p:tgtEl>
                                          <p:spTgt spid="2097286"/>
                                        </p:tgtEl>
                                      </p:cBhvr>
                                    </p:animEffec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048793"/>
                                        </p:tgtEl>
                                        <p:attrNameLst>
                                          <p:attrName>style.visibility</p:attrName>
                                        </p:attrNameLst>
                                      </p:cBhvr>
                                      <p:to>
                                        <p:strVal val="visible"/>
                                      </p:to>
                                    </p:set>
                                    <p:anim calcmode="lin" valueType="num">
                                      <p:cBhvr additive="base">
                                        <p:cTn id="23" dur="500" fill="hold"/>
                                        <p:tgtEl>
                                          <p:spTgt spid="1048793"/>
                                        </p:tgtEl>
                                        <p:attrNameLst>
                                          <p:attrName>ppt_x</p:attrName>
                                        </p:attrNameLst>
                                      </p:cBhvr>
                                      <p:tavLst>
                                        <p:tav tm="0">
                                          <p:val>
                                            <p:strVal val="#ppt_x"/>
                                          </p:val>
                                        </p:tav>
                                        <p:tav tm="100000">
                                          <p:val>
                                            <p:strVal val="#ppt_x"/>
                                          </p:val>
                                        </p:tav>
                                      </p:tavLst>
                                    </p:anim>
                                    <p:anim calcmode="lin" valueType="num">
                                      <p:cBhvr additive="base">
                                        <p:cTn id="24" dur="500" fill="hold"/>
                                        <p:tgtEl>
                                          <p:spTgt spid="10487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2" grpId="0"/>
      <p:bldP spid="104879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88"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89"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90"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289" name="Picture 29" descr="7_110325132837_1[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7668" y="1064260"/>
            <a:ext cx="2295525" cy="1311275"/>
          </a:xfrm>
          <a:prstGeom prst="rect">
            <a:avLst/>
          </a:prstGeom>
          <a:noFill/>
          <a:ln w="9525">
            <a:noFill/>
            <a:miter lim="800000"/>
            <a:headEnd/>
            <a:tailEnd/>
          </a:ln>
        </p:spPr>
      </p:pic>
      <p:sp>
        <p:nvSpPr>
          <p:cNvPr id="1048794" name="Rectangle 30"/>
          <p:cNvSpPr txBox="1">
            <a:spLocks noChangeArrowheads="1"/>
          </p:cNvSpPr>
          <p:nvPr/>
        </p:nvSpPr>
        <p:spPr>
          <a:xfrm>
            <a:off x="3217545" y="1136968"/>
            <a:ext cx="6461125" cy="706437"/>
          </a:xfrm>
          <a:prstGeom prst="rect">
            <a:avLst/>
          </a:prstGeom>
        </p:spPr>
        <p:txBody>
          <a:bodyPr bIns="91440" anchor="b" anchorCtr="0">
            <a:normAutofit fontScale="90476" lnSpcReduction="10000"/>
          </a:bodyPr>
          <a:lstStyle/>
          <a:p>
            <a:pPr marL="0" marR="0" lvl="0" indent="0" algn="l" defTabSz="914400" rtl="0" eaLnBrk="1" fontAlgn="auto" latinLnBrk="0" hangingPunct="1">
              <a:lnSpc>
                <a:spcPct val="100000"/>
              </a:lnSpc>
              <a:spcBef>
                <a:spcPct val="0"/>
              </a:spcBef>
              <a:spcAft>
                <a:spcPts val="0"/>
              </a:spcAft>
              <a:buClrTx/>
              <a:buSzTx/>
              <a:buFontTx/>
              <a:buNone/>
            </a:pPr>
            <a:r>
              <a:rPr kumimoji="0" lang="zh-CN" altLang="en-US" sz="4200" b="1" i="0" u="none" strike="noStrike" kern="1200" cap="none" spc="0" normalizeH="0" baseline="0" noProof="0">
                <a:ln>
                  <a:noFill/>
                </a:ln>
                <a:solidFill>
                  <a:srgbClr val="0070C0"/>
                </a:solidFill>
                <a:effectLst/>
                <a:uLnTx/>
                <a:uFillTx/>
                <a:latin typeface="+mj-lt"/>
                <a:ea typeface="DFKai-SB" panose="03000509000000000000" pitchFamily="65" charset="-120"/>
                <a:cs typeface="+mj-cs"/>
              </a:rPr>
              <a:t>您有没有这些征兆！</a:t>
            </a:r>
            <a:endParaRPr kumimoji="0" lang="zh-CN" altLang="en-US" sz="4200" b="1" i="0" u="none" strike="noStrike" kern="1200" cap="none" spc="0" normalizeH="0" baseline="0" noProof="0" dirty="0">
              <a:ln>
                <a:noFill/>
              </a:ln>
              <a:solidFill>
                <a:srgbClr val="0070C0"/>
              </a:solidFill>
              <a:effectLst/>
              <a:uLnTx/>
              <a:uFillTx/>
              <a:latin typeface="+mj-lt"/>
              <a:ea typeface="DFKai-SB" panose="03000509000000000000" pitchFamily="65" charset="-120"/>
              <a:cs typeface="+mj-cs"/>
            </a:endParaRPr>
          </a:p>
        </p:txBody>
      </p:sp>
      <p:pic>
        <p:nvPicPr>
          <p:cNvPr id="2097290"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795" name="矩形 41"/>
          <p:cNvSpPr/>
          <p:nvPr/>
        </p:nvSpPr>
        <p:spPr>
          <a:xfrm>
            <a:off x="1218655" y="210678"/>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grpSp>
        <p:nvGrpSpPr>
          <p:cNvPr id="166" name="Diagram 2"/>
          <p:cNvGrpSpPr/>
          <p:nvPr/>
        </p:nvGrpSpPr>
        <p:grpSpPr>
          <a:xfrm>
            <a:off x="2692865" y="2004969"/>
            <a:ext cx="7039742" cy="3340151"/>
            <a:chOff x="0" y="0"/>
            <a:chExt cx="794" cy="795"/>
          </a:xfrm>
        </p:grpSpPr>
        <p:sp>
          <p:nvSpPr>
            <p:cNvPr id="1048796" name="AutoShape 3"/>
            <p:cNvSpPr>
              <a:spLocks noChangeAspect="1" noTextEdit="1"/>
            </p:cNvSpPr>
            <p:nvPr/>
          </p:nvSpPr>
          <p:spPr>
            <a:xfrm>
              <a:off x="0" y="0"/>
              <a:ext cx="794" cy="795"/>
            </a:xfrm>
            <a:prstGeom prst="rect">
              <a:avLst/>
            </a:prstGeom>
            <a:noFill/>
            <a:ln w="9525">
              <a:noFill/>
            </a:ln>
          </p:spPr>
          <p:txBody>
            <a:bodyPr anchor="t"/>
            <a:lstStyle/>
            <a:p>
              <a:pPr eaLnBrk="0" hangingPunct="0"/>
              <a:endParaRPr lang="zh-CN" altLang="en-US">
                <a:latin typeface="Arial" panose="020B0604020202020204" pitchFamily="34" charset="0"/>
                <a:ea typeface="宋体" pitchFamily="2" charset="-122"/>
              </a:endParaRPr>
            </a:p>
          </p:txBody>
        </p:sp>
        <p:sp>
          <p:nvSpPr>
            <p:cNvPr id="1048797" name="_s1028"/>
            <p:cNvSpPr/>
            <p:nvPr/>
          </p:nvSpPr>
          <p:spPr>
            <a:xfrm flipH="1" flipV="1">
              <a:off x="266" y="227"/>
              <a:ext cx="64" cy="92"/>
            </a:xfrm>
            <a:prstGeom prst="line">
              <a:avLst/>
            </a:prstGeom>
            <a:ln w="28575" cap="flat" cmpd="sng">
              <a:solidFill>
                <a:schemeClr val="tx1"/>
              </a:solidFill>
              <a:prstDash val="solid"/>
              <a:round/>
              <a:headEnd type="none" w="med" len="med"/>
              <a:tailEnd type="none" w="med" len="med"/>
            </a:ln>
          </p:spPr>
        </p:sp>
        <p:sp>
          <p:nvSpPr>
            <p:cNvPr id="1048798" name="_s1029"/>
            <p:cNvSpPr/>
            <p:nvPr/>
          </p:nvSpPr>
          <p:spPr>
            <a:xfrm>
              <a:off x="109" y="77"/>
              <a:ext cx="131" cy="136"/>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x-none" sz="28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ea"/>
                  <a:sym typeface="+mn-ea"/>
                </a:rPr>
                <a:t>肝斑</a:t>
              </a:r>
              <a:endParaRPr kumimoji="0" lang="en-US" altLang="x-none" sz="28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cs"/>
                <a:sym typeface="+mn-ea"/>
              </a:endParaRPr>
            </a:p>
          </p:txBody>
        </p:sp>
        <p:sp>
          <p:nvSpPr>
            <p:cNvPr id="1048799" name="_s1030"/>
            <p:cNvSpPr/>
            <p:nvPr/>
          </p:nvSpPr>
          <p:spPr>
            <a:xfrm flipH="1">
              <a:off x="194" y="459"/>
              <a:ext cx="109" cy="55"/>
            </a:xfrm>
            <a:prstGeom prst="line">
              <a:avLst/>
            </a:prstGeom>
            <a:ln w="28575" cap="flat" cmpd="sng">
              <a:solidFill>
                <a:schemeClr val="tx1"/>
              </a:solidFill>
              <a:prstDash val="solid"/>
              <a:round/>
              <a:headEnd type="none" w="med" len="med"/>
              <a:tailEnd type="none" w="med" len="med"/>
            </a:ln>
          </p:spPr>
        </p:sp>
        <p:sp>
          <p:nvSpPr>
            <p:cNvPr id="1048800" name="_s1031"/>
            <p:cNvSpPr/>
            <p:nvPr/>
          </p:nvSpPr>
          <p:spPr>
            <a:xfrm>
              <a:off x="70" y="460"/>
              <a:ext cx="123" cy="157"/>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ea"/>
                  <a:sym typeface="+mn-ea"/>
                </a:rPr>
                <a:t>疲劳</a:t>
              </a:r>
              <a:endPar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cs"/>
                <a:sym typeface="+mn-ea"/>
              </a:endParaRP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ea"/>
                  <a:sym typeface="+mn-ea"/>
                </a:rPr>
                <a:t>嗜睡</a:t>
              </a:r>
              <a:endPar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cs"/>
                <a:sym typeface="+mn-ea"/>
              </a:endParaRPr>
            </a:p>
          </p:txBody>
        </p:sp>
        <p:sp>
          <p:nvSpPr>
            <p:cNvPr id="1048801" name="_s1032"/>
            <p:cNvSpPr/>
            <p:nvPr/>
          </p:nvSpPr>
          <p:spPr>
            <a:xfrm rot="-1500000" flipH="1">
              <a:off x="456" y="500"/>
              <a:ext cx="10" cy="106"/>
            </a:xfrm>
            <a:prstGeom prst="line">
              <a:avLst/>
            </a:prstGeom>
            <a:ln w="28575" cap="flat" cmpd="sng">
              <a:solidFill>
                <a:schemeClr val="tx1"/>
              </a:solidFill>
              <a:prstDash val="solid"/>
              <a:round/>
              <a:headEnd type="none" w="med" len="med"/>
              <a:tailEnd type="none" w="med" len="med"/>
            </a:ln>
          </p:spPr>
        </p:sp>
        <p:sp>
          <p:nvSpPr>
            <p:cNvPr id="1048802" name="_s1033"/>
            <p:cNvSpPr/>
            <p:nvPr/>
          </p:nvSpPr>
          <p:spPr>
            <a:xfrm rot="180000">
              <a:off x="433" y="600"/>
              <a:ext cx="119" cy="165"/>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x-none" sz="24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ea"/>
                  <a:sym typeface="+mn-ea"/>
                </a:rPr>
                <a:t>头发油</a:t>
              </a:r>
              <a:endParaRPr kumimoji="0" lang="en-US" altLang="x-none" sz="24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cs"/>
                <a:sym typeface="+mn-ea"/>
              </a:endParaRPr>
            </a:p>
          </p:txBody>
        </p:sp>
        <p:sp>
          <p:nvSpPr>
            <p:cNvPr id="1048803" name="_s1034"/>
            <p:cNvSpPr/>
            <p:nvPr/>
          </p:nvSpPr>
          <p:spPr>
            <a:xfrm flipV="1">
              <a:off x="499" y="351"/>
              <a:ext cx="97" cy="62"/>
            </a:xfrm>
            <a:prstGeom prst="line">
              <a:avLst/>
            </a:prstGeom>
            <a:ln w="28575" cap="flat" cmpd="sng">
              <a:solidFill>
                <a:schemeClr val="tx1"/>
              </a:solidFill>
              <a:prstDash val="solid"/>
              <a:round/>
              <a:headEnd type="none" w="med" len="med"/>
              <a:tailEnd type="none" w="med" len="med"/>
            </a:ln>
          </p:spPr>
        </p:sp>
        <p:sp>
          <p:nvSpPr>
            <p:cNvPr id="1048804" name="_s1035"/>
            <p:cNvSpPr/>
            <p:nvPr/>
          </p:nvSpPr>
          <p:spPr>
            <a:xfrm>
              <a:off x="600" y="227"/>
              <a:ext cx="131" cy="197"/>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ea"/>
                  <a:sym typeface="+mn-ea"/>
                </a:rPr>
                <a:t>前胸后背</a:t>
              </a:r>
              <a:endPar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cs"/>
                <a:sym typeface="+mn-ea"/>
              </a:endParaRP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ea"/>
                  <a:sym typeface="+mn-ea"/>
                </a:rPr>
                <a:t>长红痣</a:t>
              </a:r>
              <a:endPar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cs"/>
                <a:sym typeface="+mn-ea"/>
              </a:endParaRPr>
            </a:p>
          </p:txBody>
        </p:sp>
        <p:sp>
          <p:nvSpPr>
            <p:cNvPr id="1048805" name="_s1036"/>
            <p:cNvSpPr/>
            <p:nvPr/>
          </p:nvSpPr>
          <p:spPr>
            <a:xfrm flipV="1">
              <a:off x="471" y="214"/>
              <a:ext cx="50" cy="121"/>
            </a:xfrm>
            <a:prstGeom prst="line">
              <a:avLst/>
            </a:prstGeom>
            <a:ln w="28575" cap="flat" cmpd="sng">
              <a:solidFill>
                <a:schemeClr val="tx1"/>
              </a:solidFill>
              <a:prstDash val="solid"/>
              <a:round/>
              <a:headEnd type="none" w="med" len="med"/>
              <a:tailEnd type="none" w="med" len="med"/>
            </a:ln>
          </p:spPr>
        </p:sp>
        <p:sp>
          <p:nvSpPr>
            <p:cNvPr id="1048806" name="_s1037"/>
            <p:cNvSpPr/>
            <p:nvPr/>
          </p:nvSpPr>
          <p:spPr>
            <a:xfrm>
              <a:off x="510" y="42"/>
              <a:ext cx="122" cy="156"/>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x-none" sz="26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ea"/>
                  <a:sym typeface="+mn-ea"/>
                </a:rPr>
                <a:t>酒糟鼻</a:t>
              </a:r>
              <a:endParaRPr kumimoji="0" lang="en-US" altLang="x-none" sz="26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cs"/>
                <a:sym typeface="+mn-ea"/>
              </a:endParaRPr>
            </a:p>
          </p:txBody>
        </p:sp>
        <p:sp>
          <p:nvSpPr>
            <p:cNvPr id="1048807" name="_s1038"/>
            <p:cNvSpPr/>
            <p:nvPr/>
          </p:nvSpPr>
          <p:spPr>
            <a:xfrm flipV="1">
              <a:off x="396" y="199"/>
              <a:ext cx="0" cy="100"/>
            </a:xfrm>
            <a:prstGeom prst="line">
              <a:avLst/>
            </a:prstGeom>
            <a:ln w="28575" cap="flat" cmpd="sng">
              <a:solidFill>
                <a:schemeClr val="tx1"/>
              </a:solidFill>
              <a:prstDash val="solid"/>
              <a:round/>
              <a:headEnd type="none" w="med" len="med"/>
              <a:tailEnd type="none" w="med" len="med"/>
            </a:ln>
          </p:spPr>
        </p:sp>
        <p:sp>
          <p:nvSpPr>
            <p:cNvPr id="1048808" name="_s1039"/>
            <p:cNvSpPr/>
            <p:nvPr/>
          </p:nvSpPr>
          <p:spPr>
            <a:xfrm>
              <a:off x="326" y="36"/>
              <a:ext cx="134" cy="151"/>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marL="0" marR="0" lvl="0" indent="0" algn="dist" defTabSz="914400" rtl="0" eaLnBrk="1" fontAlgn="base" latinLnBrk="0" hangingPunct="1">
                <a:lnSpc>
                  <a:spcPct val="110000"/>
                </a:lnSpc>
                <a:spcBef>
                  <a:spcPct val="0"/>
                </a:spcBef>
                <a:spcAft>
                  <a:spcPct val="0"/>
                </a:spcAft>
                <a:buClrTx/>
                <a:buSzTx/>
                <a:buFont typeface="Arial" panose="020B0604020202020204" pitchFamily="34" charset="0"/>
                <a:buNone/>
              </a:pPr>
              <a:r>
                <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Tahoma" panose="020B0604030504040204" pitchFamily="34" charset="0"/>
                  <a:ea typeface="宋体" pitchFamily="2" charset="-122"/>
                  <a:cs typeface="+mn-ea"/>
                  <a:sym typeface="+mn-ea"/>
                </a:rPr>
                <a:t>大便臭</a:t>
              </a:r>
              <a:endPar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Tahoma" panose="020B0604030504040204" pitchFamily="34" charset="0"/>
                <a:ea typeface="宋体" pitchFamily="2" charset="-122"/>
                <a:cs typeface="+mn-cs"/>
                <a:sym typeface="+mn-ea"/>
              </a:endParaRPr>
            </a:p>
            <a:p>
              <a:pPr marL="0" marR="0" lvl="0" indent="0" algn="dist" defTabSz="914400" rtl="0" eaLnBrk="1" fontAlgn="base" latinLnBrk="0" hangingPunct="1">
                <a:lnSpc>
                  <a:spcPct val="110000"/>
                </a:lnSpc>
                <a:spcBef>
                  <a:spcPct val="0"/>
                </a:spcBef>
                <a:spcAft>
                  <a:spcPct val="0"/>
                </a:spcAft>
                <a:buClrTx/>
                <a:buSzTx/>
                <a:buFont typeface="Arial" panose="020B0604020202020204" pitchFamily="34" charset="0"/>
                <a:buNone/>
              </a:pPr>
              <a:r>
                <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Tahoma" panose="020B0604030504040204" pitchFamily="34" charset="0"/>
                  <a:ea typeface="宋体" pitchFamily="2" charset="-122"/>
                  <a:cs typeface="+mn-ea"/>
                  <a:sym typeface="+mn-ea"/>
                </a:rPr>
                <a:t>粘马桶</a:t>
              </a:r>
              <a:endParaRPr kumimoji="0" lang="en-US" altLang="x-none" sz="2000" b="1" i="0" u="none" strike="noStrike" kern="1200" cap="none" spc="0" normalizeH="0" baseline="0" noProof="1">
                <a:ln>
                  <a:noFill/>
                </a:ln>
                <a:solidFill>
                  <a:srgbClr val="FF0000"/>
                </a:solidFill>
                <a:effectLst>
                  <a:outerShdw blurRad="38100" dist="38100" dir="2700000">
                    <a:srgbClr val="000000"/>
                  </a:outerShdw>
                </a:effectLst>
                <a:uLnTx/>
                <a:uFillTx/>
                <a:latin typeface="Tahoma" panose="020B0604030504040204" pitchFamily="34" charset="0"/>
                <a:ea typeface="宋体" pitchFamily="2" charset="-122"/>
                <a:cs typeface="+mn-cs"/>
                <a:sym typeface="+mn-ea"/>
              </a:endParaRPr>
            </a:p>
          </p:txBody>
        </p:sp>
        <p:sp>
          <p:nvSpPr>
            <p:cNvPr id="1048809" name="_s1040"/>
            <p:cNvSpPr/>
            <p:nvPr/>
          </p:nvSpPr>
          <p:spPr>
            <a:xfrm>
              <a:off x="298" y="299"/>
              <a:ext cx="197" cy="197"/>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x-none" sz="32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ea"/>
                  <a:sym typeface="+mn-ea"/>
                </a:rPr>
                <a:t>脾气燥</a:t>
              </a:r>
              <a:endParaRPr kumimoji="0" lang="en-US" altLang="x-none" sz="32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cs"/>
                <a:sym typeface="+mn-ea"/>
              </a:endParaRPr>
            </a:p>
          </p:txBody>
        </p:sp>
      </p:grpSp>
      <p:pic>
        <p:nvPicPr>
          <p:cNvPr id="2097291" name="图片 4" descr="108_130308145458_1_看图王"/>
          <p:cNvPicPr>
            <a:picLocks noChangeAspect="1"/>
          </p:cNvPicPr>
          <p:nvPr/>
        </p:nvPicPr>
        <p:blipFill>
          <a:blip r:embed="rId4" cstate="print"/>
          <a:stretch>
            <a:fillRect/>
          </a:stretch>
        </p:blipFill>
        <p:spPr>
          <a:xfrm>
            <a:off x="2565382" y="1833464"/>
            <a:ext cx="1112917" cy="732419"/>
          </a:xfrm>
          <a:prstGeom prst="rect">
            <a:avLst/>
          </a:prstGeom>
          <a:noFill/>
          <a:ln w="9525">
            <a:noFill/>
          </a:ln>
        </p:spPr>
      </p:pic>
      <p:pic>
        <p:nvPicPr>
          <p:cNvPr id="2097292" name="图片 5" descr="00216a69ae181379b12020_看图王"/>
          <p:cNvPicPr>
            <a:picLocks noChangeAspect="1"/>
          </p:cNvPicPr>
          <p:nvPr/>
        </p:nvPicPr>
        <p:blipFill>
          <a:blip r:embed="rId5" cstate="print"/>
          <a:stretch>
            <a:fillRect/>
          </a:stretch>
        </p:blipFill>
        <p:spPr>
          <a:xfrm>
            <a:off x="1722009" y="3942444"/>
            <a:ext cx="1301843" cy="929812"/>
          </a:xfrm>
          <a:prstGeom prst="rect">
            <a:avLst/>
          </a:prstGeom>
          <a:noFill/>
          <a:ln w="9525">
            <a:noFill/>
          </a:ln>
        </p:spPr>
      </p:pic>
      <p:pic>
        <p:nvPicPr>
          <p:cNvPr id="2097293" name="图片 7" descr="bc3f8fec26d0bcfd-3fff14a5ad09c761-c42406dcf904e400bb6288c6e3e86ded"/>
          <p:cNvPicPr>
            <a:picLocks noChangeAspect="1"/>
          </p:cNvPicPr>
          <p:nvPr/>
        </p:nvPicPr>
        <p:blipFill>
          <a:blip r:embed="rId6" cstate="print"/>
          <a:stretch>
            <a:fillRect/>
          </a:stretch>
        </p:blipFill>
        <p:spPr>
          <a:xfrm>
            <a:off x="5240568" y="5303345"/>
            <a:ext cx="1203411" cy="967915"/>
          </a:xfrm>
          <a:prstGeom prst="rect">
            <a:avLst/>
          </a:prstGeom>
          <a:noFill/>
          <a:ln w="9525">
            <a:noFill/>
          </a:ln>
        </p:spPr>
      </p:pic>
      <p:pic>
        <p:nvPicPr>
          <p:cNvPr id="2097294" name="图片 9" descr="jkjy_14308949025437_看图王"/>
          <p:cNvPicPr>
            <a:picLocks noChangeAspect="1"/>
          </p:cNvPicPr>
          <p:nvPr/>
        </p:nvPicPr>
        <p:blipFill>
          <a:blip r:embed="rId7" cstate="print"/>
          <a:stretch>
            <a:fillRect/>
          </a:stretch>
        </p:blipFill>
        <p:spPr>
          <a:xfrm>
            <a:off x="7173392" y="5302833"/>
            <a:ext cx="1473834" cy="1060525"/>
          </a:xfrm>
          <a:prstGeom prst="rect">
            <a:avLst/>
          </a:prstGeom>
          <a:noFill/>
          <a:ln w="9525">
            <a:noFill/>
          </a:ln>
        </p:spPr>
      </p:pic>
      <p:pic>
        <p:nvPicPr>
          <p:cNvPr id="2097295" name="图片 13" descr="jkjy_13683342878780_看图王"/>
          <p:cNvPicPr>
            <a:picLocks noChangeAspect="1"/>
          </p:cNvPicPr>
          <p:nvPr/>
        </p:nvPicPr>
        <p:blipFill>
          <a:blip r:embed="rId8" cstate="print"/>
          <a:stretch>
            <a:fillRect/>
          </a:stretch>
        </p:blipFill>
        <p:spPr>
          <a:xfrm>
            <a:off x="8355681" y="1466860"/>
            <a:ext cx="1272737" cy="881655"/>
          </a:xfrm>
          <a:prstGeom prst="rect">
            <a:avLst/>
          </a:prstGeom>
          <a:noFill/>
          <a:ln w="9525">
            <a:noFill/>
          </a:ln>
        </p:spPr>
      </p:pic>
      <p:pic>
        <p:nvPicPr>
          <p:cNvPr id="2097296" name="图片 9"/>
          <p:cNvPicPr>
            <a:picLocks noChangeAspect="1"/>
          </p:cNvPicPr>
          <p:nvPr/>
        </p:nvPicPr>
        <p:blipFill>
          <a:blip r:embed="rId9" cstate="print"/>
          <a:stretch>
            <a:fillRect/>
          </a:stretch>
        </p:blipFill>
        <p:spPr>
          <a:xfrm>
            <a:off x="1148890" y="2706870"/>
            <a:ext cx="1120326" cy="986966"/>
          </a:xfrm>
          <a:prstGeom prst="rect">
            <a:avLst/>
          </a:prstGeom>
        </p:spPr>
      </p:pic>
      <p:pic>
        <p:nvPicPr>
          <p:cNvPr id="2097297" name="图片 10"/>
          <p:cNvPicPr>
            <a:picLocks noChangeAspect="1"/>
          </p:cNvPicPr>
          <p:nvPr/>
        </p:nvPicPr>
        <p:blipFill>
          <a:blip r:embed="rId10" cstate="print"/>
          <a:stretch>
            <a:fillRect/>
          </a:stretch>
        </p:blipFill>
        <p:spPr>
          <a:xfrm>
            <a:off x="9397197" y="2777768"/>
            <a:ext cx="1213995" cy="802274"/>
          </a:xfrm>
          <a:prstGeom prst="rect">
            <a:avLst/>
          </a:prstGeom>
        </p:spPr>
      </p:pic>
      <p:pic>
        <p:nvPicPr>
          <p:cNvPr id="2097298" name="图片 11"/>
          <p:cNvPicPr>
            <a:picLocks noChangeAspect="1"/>
          </p:cNvPicPr>
          <p:nvPr/>
        </p:nvPicPr>
        <p:blipFill>
          <a:blip r:embed="rId11" cstate="print"/>
          <a:stretch>
            <a:fillRect/>
          </a:stretch>
        </p:blipFill>
        <p:spPr>
          <a:xfrm>
            <a:off x="9472496" y="4175920"/>
            <a:ext cx="1484948" cy="1039358"/>
          </a:xfrm>
          <a:prstGeom prst="rect">
            <a:avLst/>
          </a:prstGeom>
        </p:spPr>
      </p:pic>
      <p:pic>
        <p:nvPicPr>
          <p:cNvPr id="2097299" name="图片 14"/>
          <p:cNvPicPr>
            <a:picLocks noChangeAspect="1"/>
          </p:cNvPicPr>
          <p:nvPr/>
        </p:nvPicPr>
        <p:blipFill>
          <a:blip r:embed="rId12" cstate="print"/>
          <a:srcRect l="35542" t="20062" r="30469" b="28148"/>
          <a:stretch>
            <a:fillRect/>
          </a:stretch>
        </p:blipFill>
        <p:spPr>
          <a:xfrm>
            <a:off x="1997530" y="5228425"/>
            <a:ext cx="1291788" cy="1119797"/>
          </a:xfrm>
          <a:prstGeom prst="rect">
            <a:avLst/>
          </a:prstGeom>
        </p:spPr>
      </p:pic>
      <p:sp>
        <p:nvSpPr>
          <p:cNvPr id="1048810" name="文本框 16"/>
          <p:cNvSpPr txBox="1"/>
          <p:nvPr/>
        </p:nvSpPr>
        <p:spPr>
          <a:xfrm>
            <a:off x="3374058" y="5634325"/>
            <a:ext cx="1675461" cy="1815882"/>
          </a:xfrm>
          <a:prstGeom prst="rect">
            <a:avLst/>
          </a:prstGeom>
          <a:noFill/>
        </p:spPr>
        <p:txBody>
          <a:bodyPr wrap="square" rtlCol="0">
            <a:spAutoFit/>
          </a:bodyPr>
          <a:lstStyle/>
          <a:p>
            <a:r>
              <a:rPr lang="zh-CN" altLang="en-US" sz="1600" b="1">
                <a:solidFill>
                  <a:srgbClr val="7030A0"/>
                </a:solidFill>
              </a:rPr>
              <a:t>过度疲劳，用脑过度，睡眠不足，肝纹会很清楚的出现，如果肝纹一直都不消失，可能是体内慢性疾病</a:t>
            </a:r>
            <a:r>
              <a:rPr lang="zh-TW" altLang="en-US" sz="1600" b="1" dirty="0">
                <a:solidFill>
                  <a:srgbClr val="7030A0"/>
                </a:solidFill>
                <a:latin typeface="华文中宋" panose="02010600040101010101" pitchFamily="2" charset="-122"/>
                <a:ea typeface="华文中宋" panose="02010600040101010101" pitchFamily="2" charset="-122"/>
                <a:sym typeface="+mn-ea"/>
              </a:rPr>
              <a:t>病变</a:t>
            </a:r>
            <a:endParaRPr lang="zh-TW" altLang="en-US" sz="1600" b="1" dirty="0">
              <a:solidFill>
                <a:srgbClr val="7030A0"/>
              </a:solidFill>
              <a:latin typeface="华文中宋" panose="02010600040101010101" pitchFamily="2" charset="-122"/>
              <a:ea typeface="华文中宋" panose="02010600040101010101" pitchFamily="2" charset="-122"/>
              <a:sym typeface="+mn-ea"/>
            </a:endParaRPr>
          </a:p>
        </p:txBody>
      </p:sp>
      <p:sp>
        <p:nvSpPr>
          <p:cNvPr id="1048811" name="_s1032"/>
          <p:cNvSpPr/>
          <p:nvPr/>
        </p:nvSpPr>
        <p:spPr>
          <a:xfrm rot="3180000" flipH="1">
            <a:off x="5135001" y="3801514"/>
            <a:ext cx="49588" cy="1368771"/>
          </a:xfrm>
          <a:prstGeom prst="line">
            <a:avLst/>
          </a:prstGeom>
          <a:ln w="28575" cap="flat" cmpd="sng">
            <a:solidFill>
              <a:schemeClr val="tx1"/>
            </a:solidFill>
            <a:prstDash val="solid"/>
            <a:round/>
            <a:headEnd type="none" w="med" len="med"/>
            <a:tailEnd type="none" w="med" len="med"/>
          </a:ln>
        </p:spPr>
      </p:sp>
      <p:sp>
        <p:nvSpPr>
          <p:cNvPr id="1048812" name="_s1033"/>
          <p:cNvSpPr/>
          <p:nvPr/>
        </p:nvSpPr>
        <p:spPr>
          <a:xfrm rot="180000">
            <a:off x="3544238" y="4826548"/>
            <a:ext cx="1261110" cy="788670"/>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x-none" sz="26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ea"/>
                <a:sym typeface="+mn-ea"/>
              </a:rPr>
              <a:t>肝指纹</a:t>
            </a:r>
            <a:endParaRPr kumimoji="0" lang="en-US" altLang="x-none" sz="2600" b="1" i="0" u="none" strike="noStrike" kern="1200" cap="none" spc="0" normalizeH="0" baseline="0" noProof="1">
              <a:ln>
                <a:noFill/>
              </a:ln>
              <a:solidFill>
                <a:srgbClr val="FF0000"/>
              </a:solidFill>
              <a:effectLst>
                <a:outerShdw blurRad="38100" dist="38100" dir="2700000">
                  <a:srgbClr val="000000"/>
                </a:outerShdw>
              </a:effectLst>
              <a:uLnTx/>
              <a:uFillTx/>
              <a:latin typeface="Comic Sans MS" panose="030F0702030302020204" pitchFamily="66" charset="0"/>
              <a:ea typeface="宋体" pitchFamily="2" charset="-122"/>
              <a:cs typeface="+mn-cs"/>
              <a:sym typeface="+mn-ea"/>
            </a:endParaRPr>
          </a:p>
        </p:txBody>
      </p:sp>
      <p:sp>
        <p:nvSpPr>
          <p:cNvPr id="1048813" name="_s1030"/>
          <p:cNvSpPr/>
          <p:nvPr/>
        </p:nvSpPr>
        <p:spPr>
          <a:xfrm flipH="1" flipV="1">
            <a:off x="3935905" y="3353481"/>
            <a:ext cx="1290436" cy="245396"/>
          </a:xfrm>
          <a:prstGeom prst="line">
            <a:avLst/>
          </a:prstGeom>
          <a:ln w="28575" cap="flat" cmpd="sng">
            <a:solidFill>
              <a:schemeClr val="tx1"/>
            </a:solidFill>
            <a:prstDash val="solid"/>
            <a:round/>
            <a:headEnd type="none" w="med" len="med"/>
            <a:tailEnd type="none" w="med" len="med"/>
          </a:ln>
        </p:spPr>
      </p:sp>
      <p:sp>
        <p:nvSpPr>
          <p:cNvPr id="1048814" name="_s1029"/>
          <p:cNvSpPr/>
          <p:nvPr/>
        </p:nvSpPr>
        <p:spPr>
          <a:xfrm>
            <a:off x="2520600" y="2885691"/>
            <a:ext cx="1353981" cy="780207"/>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a:spcBef>
                <a:spcPct val="20000"/>
              </a:spcBef>
            </a:pPr>
            <a:r>
              <a:rPr lang="en-US" altLang="x-none" sz="2400" b="1" noProof="1">
                <a:solidFill>
                  <a:srgbClr val="FF0000"/>
                </a:solidFill>
                <a:effectLst>
                  <a:outerShdw blurRad="38100" dist="38100" dir="2700000">
                    <a:srgbClr val="000000"/>
                  </a:outerShdw>
                </a:effectLst>
                <a:latin typeface="Comic Sans MS" panose="030F0702030302020204" pitchFamily="66" charset="0"/>
                <a:cs typeface="+mn-ea"/>
                <a:sym typeface="+mn-ea"/>
              </a:rPr>
              <a:t>肝</a:t>
            </a:r>
            <a:r>
              <a:rPr lang="zh-CN" altLang="en-US" sz="2400" b="1" noProof="1">
                <a:solidFill>
                  <a:srgbClr val="FF0000"/>
                </a:solidFill>
                <a:effectLst>
                  <a:outerShdw blurRad="38100" dist="38100" dir="2700000">
                    <a:srgbClr val="000000"/>
                  </a:outerShdw>
                </a:effectLst>
                <a:latin typeface="Comic Sans MS" panose="030F0702030302020204" pitchFamily="66" charset="0"/>
                <a:cs typeface="+mn-ea"/>
                <a:sym typeface="+mn-ea"/>
              </a:rPr>
              <a:t>掌</a:t>
            </a:r>
            <a:endParaRPr lang="en-US" altLang="x-none" sz="3600" b="1" noProof="1">
              <a:solidFill>
                <a:srgbClr val="FF0000"/>
              </a:solidFill>
              <a:effectLst>
                <a:outerShdw blurRad="38100" dist="38100" dir="2700000">
                  <a:srgbClr val="000000"/>
                </a:outerShdw>
              </a:effectLst>
              <a:latin typeface="Comic Sans MS" panose="030F0702030302020204" pitchFamily="66" charset="0"/>
              <a:sym typeface="+mn-ea"/>
            </a:endParaRPr>
          </a:p>
        </p:txBody>
      </p:sp>
      <p:sp>
        <p:nvSpPr>
          <p:cNvPr id="1048815" name="_s1038"/>
          <p:cNvSpPr/>
          <p:nvPr/>
        </p:nvSpPr>
        <p:spPr>
          <a:xfrm flipV="1">
            <a:off x="5889072" y="4186104"/>
            <a:ext cx="142612" cy="947957"/>
          </a:xfrm>
          <a:prstGeom prst="line">
            <a:avLst/>
          </a:prstGeom>
          <a:ln w="28575" cap="flat" cmpd="sng">
            <a:solidFill>
              <a:schemeClr val="tx1"/>
            </a:solidFill>
            <a:prstDash val="solid"/>
            <a:round/>
            <a:headEnd type="none" w="med" len="med"/>
            <a:tailEnd type="none" w="med" len="med"/>
          </a:ln>
        </p:spPr>
      </p:sp>
      <p:sp>
        <p:nvSpPr>
          <p:cNvPr id="1048816" name="_s1032"/>
          <p:cNvSpPr>
            <a:spLocks noChangeShapeType="1"/>
          </p:cNvSpPr>
          <p:nvPr/>
        </p:nvSpPr>
        <p:spPr bwMode="auto">
          <a:xfrm rot="-1500000">
            <a:off x="7111132" y="3778796"/>
            <a:ext cx="575310" cy="637540"/>
          </a:xfrm>
          <a:prstGeom prst="line">
            <a:avLst/>
          </a:prstGeom>
          <a:noFill/>
          <a:ln w="28575">
            <a:solidFill>
              <a:schemeClr val="tx1"/>
            </a:solidFill>
            <a:round/>
          </a:ln>
        </p:spPr>
        <p:txBody>
          <a:bodyPr/>
          <a:lstStyle/>
          <a:p>
            <a:endParaRPr lang="zh-CN" altLang="en-US"/>
          </a:p>
        </p:txBody>
      </p:sp>
      <p:sp>
        <p:nvSpPr>
          <p:cNvPr id="1048817" name="_s1033"/>
          <p:cNvSpPr/>
          <p:nvPr/>
        </p:nvSpPr>
        <p:spPr>
          <a:xfrm rot="180000">
            <a:off x="7862838" y="4134199"/>
            <a:ext cx="1536065" cy="873760"/>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a:spcBef>
                <a:spcPct val="20000"/>
              </a:spcBef>
            </a:pPr>
            <a:r>
              <a:rPr lang="en-US" altLang="x-none" sz="2600" b="1" noProof="1">
                <a:solidFill>
                  <a:srgbClr val="FF0000"/>
                </a:solidFill>
                <a:effectLst>
                  <a:outerShdw blurRad="38100" dist="38100" dir="2700000">
                    <a:srgbClr val="000000"/>
                  </a:outerShdw>
                </a:effectLst>
                <a:latin typeface="Comic Sans MS" panose="030F0702030302020204" pitchFamily="66" charset="0"/>
                <a:cs typeface="+mn-ea"/>
                <a:sym typeface="+mn-ea"/>
              </a:rPr>
              <a:t> </a:t>
            </a:r>
            <a:r>
              <a:rPr lang="zh-CN" altLang="en-US" sz="2600" b="1" noProof="1">
                <a:solidFill>
                  <a:srgbClr val="FF0000"/>
                </a:solidFill>
                <a:effectLst>
                  <a:outerShdw blurRad="38100" dist="38100" dir="2700000">
                    <a:srgbClr val="000000"/>
                  </a:outerShdw>
                </a:effectLst>
                <a:latin typeface="Comic Sans MS" panose="030F0702030302020204" pitchFamily="66" charset="0"/>
                <a:cs typeface="+mn-ea"/>
                <a:sym typeface="+mn-ea"/>
              </a:rPr>
              <a:t>眼白黄</a:t>
            </a:r>
            <a:endParaRPr lang="en-US" altLang="x-none" sz="2600" b="1" noProof="1">
              <a:solidFill>
                <a:srgbClr val="FF0000"/>
              </a:solidFill>
              <a:effectLst>
                <a:outerShdw blurRad="38100" dist="38100" dir="2700000">
                  <a:srgbClr val="000000"/>
                </a:outerShdw>
              </a:effectLst>
              <a:latin typeface="Comic Sans MS" panose="030F0702030302020204" pitchFamily="66"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cstate="print"/>
          <a:srcRect/>
          <a:stretch>
            <a:fillRect/>
          </a:stretch>
        </p:blipFill>
        <p:spPr bwMode="auto">
          <a:xfrm>
            <a:off x="0" y="-132561"/>
            <a:ext cx="12192000" cy="6858000"/>
          </a:xfrm>
          <a:prstGeom prst="rect">
            <a:avLst/>
          </a:prstGeom>
          <a:noFill/>
          <a:ln w="9525">
            <a:noFill/>
            <a:miter lim="800000"/>
            <a:headEnd/>
            <a:tailEnd/>
          </a:ln>
        </p:spPr>
      </p:pic>
      <p:sp>
        <p:nvSpPr>
          <p:cNvPr id="8" name="标题 1"/>
          <p:cNvSpPr>
            <a:spLocks noGrp="1" noChangeArrowheads="1"/>
          </p:cNvSpPr>
          <p:nvPr/>
        </p:nvSpPr>
        <p:spPr bwMode="auto">
          <a:xfrm>
            <a:off x="2271712" y="958824"/>
            <a:ext cx="7648575" cy="1139825"/>
          </a:xfrm>
          <a:prstGeom prst="rect">
            <a:avLst/>
          </a:prstGeom>
          <a:noFill/>
          <a:ln w="9525">
            <a:noFill/>
            <a:miter lim="800000"/>
          </a:ln>
        </p:spPr>
        <p:txBody>
          <a:bodyPr anchor="ctr"/>
          <a:lstStyle/>
          <a:p>
            <a:r>
              <a:rPr lang="zh-CN" altLang="en-US" sz="5400" b="1" dirty="0">
                <a:solidFill>
                  <a:srgbClr val="7030A0"/>
                </a:solidFill>
                <a:ea typeface="微软雅黑" panose="020B0503020204020204" charset="-122"/>
              </a:rPr>
              <a:t>肝癌如何预防？</a:t>
            </a:r>
            <a:endParaRPr lang="zh-CN" altLang="en-US" sz="1600" b="1" dirty="0">
              <a:ea typeface="微软雅黑" panose="020B0503020204020204" charset="-122"/>
            </a:endParaRPr>
          </a:p>
        </p:txBody>
      </p:sp>
      <p:sp>
        <p:nvSpPr>
          <p:cNvPr id="9" name="副标题 2"/>
          <p:cNvSpPr txBox="1">
            <a:spLocks noChangeArrowheads="1"/>
          </p:cNvSpPr>
          <p:nvPr/>
        </p:nvSpPr>
        <p:spPr>
          <a:xfrm>
            <a:off x="840232" y="1938656"/>
            <a:ext cx="10974388" cy="2576513"/>
          </a:xfrm>
          <a:prstGeom prst="rect">
            <a:avLst/>
          </a:prstGeom>
        </p:spPr>
        <p:txBody>
          <a:bodyPr>
            <a:normAutofit/>
          </a:bodyPr>
          <a:lstStyle/>
          <a:p>
            <a:pPr marL="0" marR="0" lvl="0" indent="0" algn="l" defTabSz="914400" rtl="0" eaLnBrk="1" fontAlgn="auto" latinLnBrk="0" hangingPunct="1">
              <a:lnSpc>
                <a:spcPct val="100000"/>
              </a:lnSpc>
              <a:spcBef>
                <a:spcPts val="580"/>
              </a:spcBef>
              <a:spcAft>
                <a:spcPts val="0"/>
              </a:spcAft>
              <a:buClr>
                <a:srgbClr val="0BD0D9"/>
              </a:buClr>
              <a:buSzPct val="85000"/>
              <a:buFont typeface="Wingdings 2" panose="05020102010507070707" pitchFamily="18" charset="2"/>
              <a:buNone/>
              <a:defRPr/>
            </a:pPr>
            <a:r>
              <a:rPr kumimoji="0" lang="en-US" altLang="zh-CN" sz="3600" b="0" i="0" u="none" strike="noStrike" kern="1200" cap="none" spc="0" normalizeH="0" baseline="0" noProof="0" dirty="0">
                <a:ln>
                  <a:noFill/>
                </a:ln>
                <a:solidFill>
                  <a:srgbClr val="0070C0"/>
                </a:solidFill>
                <a:effectLst/>
                <a:uLnTx/>
                <a:uFillTx/>
                <a:latin typeface="+mn-lt"/>
                <a:ea typeface="+mn-ea"/>
                <a:cs typeface="+mn-cs"/>
                <a:sym typeface="华文行楷" panose="02010800040101010101" pitchFamily="2" charset="-122"/>
              </a:rPr>
              <a:t> </a:t>
            </a:r>
            <a:r>
              <a:rPr kumimoji="0" lang="en-US" altLang="zh-CN" sz="24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rPr>
              <a:t>1</a:t>
            </a:r>
            <a:r>
              <a:rPr kumimoji="0" lang="zh-CN" altLang="en-US" sz="28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rPr>
              <a:t>、</a:t>
            </a:r>
            <a:r>
              <a:rPr kumimoji="0" lang="zh-CN" altLang="en-US" sz="24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rPr>
              <a:t>早睡早起，作息规律：晚上</a:t>
            </a:r>
            <a:r>
              <a:rPr kumimoji="0" lang="en-US" altLang="zh-CN" sz="24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rPr>
              <a:t>11</a:t>
            </a:r>
            <a:r>
              <a:rPr kumimoji="0" lang="zh-CN" altLang="en-US" sz="24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rPr>
              <a:t>点前入睡。</a:t>
            </a:r>
            <a:endParaRPr kumimoji="0" lang="en-US" altLang="zh-CN" sz="24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endParaRPr>
          </a:p>
          <a:p>
            <a:pPr algn="just" rtl="0">
              <a:spcBef>
                <a:spcPts val="580"/>
              </a:spcBef>
              <a:buClr>
                <a:srgbClr val="0BD0D9"/>
              </a:buClr>
              <a:buSzPct val="85000"/>
              <a:defRPr/>
            </a:pPr>
            <a:r>
              <a:rPr kumimoji="0" lang="en-US" altLang="zh-CN" sz="24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rPr>
              <a:t> 2</a:t>
            </a:r>
            <a:r>
              <a:rPr kumimoji="0" lang="zh-CN" altLang="en-US" sz="24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rPr>
              <a:t>、</a:t>
            </a:r>
            <a:r>
              <a:rPr kumimoji="0" lang="zh-CN" altLang="en-US" sz="2400" b="0" i="0" u="none" strike="noStrike" kern="1200" cap="none" spc="0" normalizeH="0" baseline="0" noProof="0" dirty="0">
                <a:ln>
                  <a:noFill/>
                </a:ln>
                <a:solidFill>
                  <a:srgbClr val="0070C0"/>
                </a:solidFill>
                <a:effectLst/>
                <a:uLnTx/>
                <a:uFillTx/>
                <a:latin typeface="华文中宋" panose="02010600040101010101" pitchFamily="2" charset="-122"/>
                <a:ea typeface="华文中宋" panose="02010600040101010101" pitchFamily="2" charset="-122"/>
                <a:cs typeface="+mn-cs"/>
                <a:sym typeface="华文行楷" panose="02010800040101010101" pitchFamily="2" charset="-122"/>
              </a:rPr>
              <a:t>饮食：少食用含食品添加剂的食物，</a:t>
            </a:r>
            <a:r>
              <a:rPr kumimoji="0" lang="zh-CN" altLang="en-US" sz="2400" b="0" i="0" u="none" strike="noStrike" kern="1200" cap="none" spc="0" normalizeH="0" baseline="0" noProof="0" dirty="0">
                <a:ln>
                  <a:noFill/>
                </a:ln>
                <a:solidFill>
                  <a:schemeClr val="accent1">
                    <a:lumMod val="75000"/>
                  </a:schemeClr>
                </a:solidFill>
                <a:effectLst/>
                <a:uLnTx/>
                <a:uFillTx/>
                <a:latin typeface="+mn-lt"/>
                <a:ea typeface="+mn-ea"/>
                <a:cs typeface="+mn-cs"/>
              </a:rPr>
              <a:t>禁食霉变食物、隔夜饭及腌制菜</a:t>
            </a:r>
            <a:r>
              <a:rPr kumimoji="0" lang="zh-CN" altLang="en-US" sz="2400" b="0" i="0" u="none" strike="noStrike" kern="1200" cap="none" spc="0" normalizeH="0" baseline="0" noProof="0" dirty="0">
                <a:ln>
                  <a:noFill/>
                </a:ln>
                <a:solidFill>
                  <a:srgbClr val="0070C0"/>
                </a:solidFill>
                <a:effectLst/>
                <a:uLnTx/>
                <a:uFillTx/>
                <a:latin typeface="+mn-lt"/>
                <a:ea typeface="华文中宋" panose="02010600040101010101" pitchFamily="2" charset="-122"/>
                <a:cs typeface="+mn-cs"/>
                <a:sym typeface="华文行楷" panose="02010800040101010101" pitchFamily="2" charset="-122"/>
              </a:rPr>
              <a:t>，</a:t>
            </a:r>
            <a:r>
              <a:rPr kumimoji="0" lang="zh-CN" altLang="en-US" sz="2400" b="0" i="0" u="none" strike="noStrike" kern="1200" cap="none" spc="0" normalizeH="0" baseline="0" noProof="0" dirty="0">
                <a:ln>
                  <a:noFill/>
                </a:ln>
                <a:solidFill>
                  <a:srgbClr val="0070C0"/>
                </a:solidFill>
                <a:effectLst/>
                <a:uLnTx/>
                <a:uFillTx/>
                <a:latin typeface="华文中宋" panose="02010600040101010101" pitchFamily="2" charset="-122"/>
                <a:ea typeface="华文中宋" panose="02010600040101010101" pitchFamily="2" charset="-122"/>
                <a:cs typeface="+mn-cs"/>
                <a:sym typeface="华文行楷" panose="02010800040101010101" pitchFamily="2" charset="-122"/>
              </a:rPr>
              <a:t> </a:t>
            </a:r>
            <a:endParaRPr kumimoji="0" lang="en-US" altLang="zh-CN" sz="2400" b="0" i="0" u="none" strike="noStrike" kern="1200" cap="none" spc="0" normalizeH="0" baseline="0" noProof="0" dirty="0">
              <a:ln>
                <a:noFill/>
              </a:ln>
              <a:solidFill>
                <a:srgbClr val="0070C0"/>
              </a:solidFill>
              <a:effectLst/>
              <a:uLnTx/>
              <a:uFillTx/>
              <a:latin typeface="华文中宋" panose="02010600040101010101" pitchFamily="2" charset="-122"/>
              <a:ea typeface="华文中宋" panose="02010600040101010101" pitchFamily="2" charset="-122"/>
              <a:cs typeface="+mn-cs"/>
              <a:sym typeface="华文行楷" panose="02010800040101010101" pitchFamily="2" charset="-122"/>
            </a:endParaRPr>
          </a:p>
          <a:p>
            <a:pPr algn="just" rtl="0">
              <a:spcBef>
                <a:spcPts val="580"/>
              </a:spcBef>
              <a:buClr>
                <a:srgbClr val="0BD0D9"/>
              </a:buClr>
              <a:buSzPct val="85000"/>
              <a:defRPr/>
            </a:pPr>
            <a:r>
              <a:rPr lang="en-US" altLang="zh-CN" sz="2400" dirty="0">
                <a:solidFill>
                  <a:srgbClr val="0070C0"/>
                </a:solidFill>
                <a:latin typeface="华文中宋" panose="02010600040101010101" pitchFamily="2" charset="-122"/>
                <a:ea typeface="华文中宋" panose="02010600040101010101" pitchFamily="2" charset="-122"/>
                <a:cs typeface="+mn-cs"/>
                <a:sym typeface="华文行楷" panose="02010800040101010101" pitchFamily="2" charset="-122"/>
              </a:rPr>
              <a:t>     </a:t>
            </a:r>
            <a:r>
              <a:rPr kumimoji="0" lang="zh-CN" altLang="en-US" sz="2400" b="0" i="0" u="none" strike="noStrike" kern="1200" cap="none" spc="0" normalizeH="0" baseline="0" noProof="0" dirty="0">
                <a:ln>
                  <a:noFill/>
                </a:ln>
                <a:solidFill>
                  <a:srgbClr val="0070C0"/>
                </a:solidFill>
                <a:effectLst/>
                <a:uLnTx/>
                <a:uFillTx/>
                <a:latin typeface="华文中宋" panose="02010600040101010101" pitchFamily="2" charset="-122"/>
                <a:ea typeface="华文中宋" panose="02010600040101010101" pitchFamily="2" charset="-122"/>
                <a:cs typeface="+mn-cs"/>
                <a:sym typeface="华文行楷" panose="02010800040101010101" pitchFamily="2" charset="-122"/>
              </a:rPr>
              <a:t>勿过量饮酒，少抽烟，尽量不吃宵夜。</a:t>
            </a:r>
            <a:endParaRPr kumimoji="0" lang="zh-CN" altLang="en-US" sz="2400" b="0" i="0" u="none" strike="noStrike" kern="1200" cap="none" spc="0" normalizeH="0" baseline="0" noProof="0" dirty="0">
              <a:ln>
                <a:noFill/>
              </a:ln>
              <a:solidFill>
                <a:srgbClr val="0070C0"/>
              </a:solidFill>
              <a:effectLst/>
              <a:uLnTx/>
              <a:uFillTx/>
              <a:latin typeface="华文中宋" panose="02010600040101010101" pitchFamily="2" charset="-122"/>
              <a:ea typeface="华文中宋" panose="02010600040101010101" pitchFamily="2" charset="-122"/>
              <a:cs typeface="+mn-cs"/>
              <a:sym typeface="华文行楷" panose="02010800040101010101" pitchFamily="2" charset="-122"/>
            </a:endParaRPr>
          </a:p>
          <a:p>
            <a:pPr marL="0" marR="0" lvl="0" indent="0" algn="l" defTabSz="914400" rtl="0" eaLnBrk="1" fontAlgn="auto" latinLnBrk="0" hangingPunct="1">
              <a:lnSpc>
                <a:spcPct val="100000"/>
              </a:lnSpc>
              <a:spcBef>
                <a:spcPts val="580"/>
              </a:spcBef>
              <a:spcAft>
                <a:spcPts val="0"/>
              </a:spcAft>
              <a:buClr>
                <a:srgbClr val="0BD0D9"/>
              </a:buClr>
              <a:buSzPct val="85000"/>
              <a:buFont typeface="Wingdings 2" panose="05020102010507070707" pitchFamily="18" charset="2"/>
              <a:buNone/>
              <a:defRPr/>
            </a:pPr>
            <a:r>
              <a:rPr lang="en-US" altLang="zh-CN" sz="2400" dirty="0">
                <a:solidFill>
                  <a:srgbClr val="0070C0"/>
                </a:solidFill>
                <a:latin typeface="微软雅黑" panose="020B0503020204020204" charset="-122"/>
                <a:ea typeface="微软雅黑" panose="020B0503020204020204" charset="-122"/>
                <a:cs typeface="+mn-cs"/>
                <a:sym typeface="华文行楷" panose="02010800040101010101" pitchFamily="2" charset="-122"/>
              </a:rPr>
              <a:t> 3</a:t>
            </a:r>
            <a:r>
              <a:rPr kumimoji="0" lang="zh-CN" altLang="en-US" sz="24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rPr>
              <a:t>、不乱吃药，是药三分毒，遵医嘱。</a:t>
            </a:r>
            <a:endParaRPr kumimoji="0" lang="zh-CN" altLang="en-US" sz="240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华文行楷" panose="02010800040101010101" pitchFamily="2" charset="-122"/>
            </a:endParaRPr>
          </a:p>
        </p:txBody>
      </p:sp>
      <p:sp>
        <p:nvSpPr>
          <p:cNvPr id="10" name="文本框 1"/>
          <p:cNvSpPr txBox="1">
            <a:spLocks noChangeArrowheads="1"/>
          </p:cNvSpPr>
          <p:nvPr/>
        </p:nvSpPr>
        <p:spPr bwMode="auto">
          <a:xfrm>
            <a:off x="902376" y="3991113"/>
            <a:ext cx="10674637" cy="3230245"/>
          </a:xfrm>
          <a:prstGeom prst="rect">
            <a:avLst/>
          </a:prstGeom>
          <a:noFill/>
          <a:ln w="9525">
            <a:noFill/>
            <a:miter lim="800000"/>
          </a:ln>
        </p:spPr>
        <p:txBody>
          <a:bodyPr wrap="square">
            <a:spAutoFit/>
          </a:bodyPr>
          <a:lstStyle/>
          <a:p>
            <a:r>
              <a:rPr lang="en-US" altLang="zh-CN" sz="3600" b="1" dirty="0">
                <a:solidFill>
                  <a:srgbClr val="FF0000"/>
                </a:solidFill>
                <a:latin typeface="微软雅黑" panose="020B0503020204020204" charset="-122"/>
                <a:ea typeface="微软雅黑" panose="020B0503020204020204" charset="-122"/>
              </a:rPr>
              <a:t>4</a:t>
            </a:r>
            <a:r>
              <a:rPr lang="zh-CN" altLang="en-US" sz="2800" b="1" dirty="0">
                <a:solidFill>
                  <a:srgbClr val="FF0000"/>
                </a:solidFill>
                <a:latin typeface="微软雅黑" panose="020B0503020204020204" charset="-122"/>
                <a:ea typeface="微软雅黑" panose="020B0503020204020204" charset="-122"/>
              </a:rPr>
              <a:t>、</a:t>
            </a:r>
            <a:r>
              <a:rPr lang="zh-CN" altLang="en-US" sz="3200" b="1" dirty="0">
                <a:solidFill>
                  <a:srgbClr val="FF0000"/>
                </a:solidFill>
                <a:latin typeface="微软雅黑" panose="020B0503020204020204" charset="-122"/>
                <a:ea typeface="微软雅黑" panose="020B0503020204020204" charset="-122"/>
              </a:rPr>
              <a:t>定期做肝功能检查</a:t>
            </a:r>
            <a:endParaRPr lang="zh-CN" altLang="en-US" sz="3200" b="1" dirty="0">
              <a:solidFill>
                <a:srgbClr val="FF0000"/>
              </a:solidFill>
              <a:latin typeface="微软雅黑" panose="020B0503020204020204" charset="-122"/>
              <a:ea typeface="微软雅黑" panose="020B0503020204020204" charset="-122"/>
            </a:endParaRPr>
          </a:p>
          <a:p>
            <a:r>
              <a:rPr lang="zh-CN" altLang="en-US" sz="2800" b="1" dirty="0">
                <a:solidFill>
                  <a:srgbClr val="FF0000"/>
                </a:solidFill>
                <a:latin typeface="微软雅黑" panose="020B0503020204020204" charset="-122"/>
                <a:ea typeface="微软雅黑" panose="020B0503020204020204" charset="-122"/>
              </a:rPr>
              <a:t> </a:t>
            </a:r>
            <a:r>
              <a:rPr lang="zh-CN" altLang="en-US" sz="2800" b="1" dirty="0">
                <a:solidFill>
                  <a:srgbClr val="7030A0"/>
                </a:solidFill>
                <a:latin typeface="微软雅黑" panose="020B0503020204020204" charset="-122"/>
                <a:ea typeface="微软雅黑" panose="020B0503020204020204" charset="-122"/>
              </a:rPr>
              <a:t>乙肝两对半</a:t>
            </a:r>
            <a:r>
              <a:rPr lang="en-US" altLang="zh-CN" sz="2800" b="1" dirty="0">
                <a:solidFill>
                  <a:srgbClr val="7030A0"/>
                </a:solidFill>
                <a:latin typeface="微软雅黑" panose="020B0503020204020204" charset="-122"/>
                <a:ea typeface="微软雅黑" panose="020B0503020204020204" charset="-122"/>
              </a:rPr>
              <a:t>+</a:t>
            </a:r>
            <a:r>
              <a:rPr lang="zh-CN" altLang="en-US" sz="2800" b="1" dirty="0">
                <a:solidFill>
                  <a:srgbClr val="7030A0"/>
                </a:solidFill>
                <a:latin typeface="微软雅黑" panose="020B0503020204020204" charset="-122"/>
                <a:ea typeface="微软雅黑" panose="020B0503020204020204" charset="-122"/>
              </a:rPr>
              <a:t>肝功能</a:t>
            </a:r>
            <a:r>
              <a:rPr lang="en-US" altLang="zh-CN" sz="2800" b="1" dirty="0">
                <a:solidFill>
                  <a:srgbClr val="7030A0"/>
                </a:solidFill>
                <a:latin typeface="微软雅黑" panose="020B0503020204020204" charset="-122"/>
                <a:ea typeface="微软雅黑" panose="020B0503020204020204" charset="-122"/>
              </a:rPr>
              <a:t>7</a:t>
            </a:r>
            <a:r>
              <a:rPr lang="zh-CN" altLang="en-US" sz="2800" b="1" dirty="0">
                <a:solidFill>
                  <a:srgbClr val="7030A0"/>
                </a:solidFill>
                <a:latin typeface="微软雅黑" panose="020B0503020204020204" charset="-122"/>
                <a:ea typeface="微软雅黑" panose="020B0503020204020204" charset="-122"/>
              </a:rPr>
              <a:t>项</a:t>
            </a:r>
            <a:r>
              <a:rPr lang="en-US" altLang="zh-CN" sz="2800" b="1" dirty="0">
                <a:solidFill>
                  <a:srgbClr val="7030A0"/>
                </a:solidFill>
                <a:latin typeface="微软雅黑" panose="020B0503020204020204" charset="-122"/>
                <a:ea typeface="微软雅黑" panose="020B0503020204020204" charset="-122"/>
              </a:rPr>
              <a:t>+</a:t>
            </a:r>
            <a:r>
              <a:rPr lang="zh-CN" altLang="en-US" sz="2800" b="1" dirty="0">
                <a:solidFill>
                  <a:srgbClr val="7030A0"/>
                </a:solidFill>
                <a:latin typeface="微软雅黑" panose="020B0503020204020204" charset="-122"/>
                <a:ea typeface="微软雅黑" panose="020B0503020204020204" charset="-122"/>
              </a:rPr>
              <a:t>胆三项</a:t>
            </a:r>
            <a:r>
              <a:rPr lang="en-US" altLang="zh-CN" sz="2800" b="1" dirty="0">
                <a:solidFill>
                  <a:srgbClr val="7030A0"/>
                </a:solidFill>
                <a:latin typeface="微软雅黑" panose="020B0503020204020204" charset="-122"/>
                <a:ea typeface="微软雅黑" panose="020B0503020204020204" charset="-122"/>
              </a:rPr>
              <a:t>+</a:t>
            </a:r>
            <a:r>
              <a:rPr lang="zh-CN" altLang="en-US" sz="2800" b="1" dirty="0">
                <a:solidFill>
                  <a:srgbClr val="7030A0"/>
                </a:solidFill>
                <a:latin typeface="微软雅黑" panose="020B0503020204020204" charset="-122"/>
                <a:ea typeface="微软雅黑" panose="020B0503020204020204" charset="-122"/>
              </a:rPr>
              <a:t>血清蛋白</a:t>
            </a:r>
            <a:r>
              <a:rPr lang="en-US" altLang="zh-CN" sz="2800" b="1" dirty="0">
                <a:solidFill>
                  <a:srgbClr val="7030A0"/>
                </a:solidFill>
                <a:latin typeface="微软雅黑" panose="020B0503020204020204" charset="-122"/>
                <a:ea typeface="微软雅黑" panose="020B0503020204020204" charset="-122"/>
              </a:rPr>
              <a:t>4</a:t>
            </a:r>
            <a:r>
              <a:rPr lang="zh-CN" altLang="en-US" sz="2800" b="1" dirty="0">
                <a:solidFill>
                  <a:srgbClr val="7030A0"/>
                </a:solidFill>
                <a:latin typeface="微软雅黑" panose="020B0503020204020204" charset="-122"/>
                <a:ea typeface="微软雅黑" panose="020B0503020204020204" charset="-122"/>
              </a:rPr>
              <a:t>项</a:t>
            </a:r>
            <a:r>
              <a:rPr lang="en-US" altLang="zh-CN" sz="2800" b="1" dirty="0">
                <a:solidFill>
                  <a:srgbClr val="7030A0"/>
                </a:solidFill>
                <a:latin typeface="微软雅黑" panose="020B0503020204020204" charset="-122"/>
                <a:ea typeface="微软雅黑" panose="020B0503020204020204" charset="-122"/>
              </a:rPr>
              <a:t>+B</a:t>
            </a:r>
            <a:r>
              <a:rPr lang="zh-CN" altLang="en-US" sz="2800" b="1" dirty="0">
                <a:solidFill>
                  <a:srgbClr val="7030A0"/>
                </a:solidFill>
                <a:latin typeface="微软雅黑" panose="020B0503020204020204" charset="-122"/>
                <a:ea typeface="微软雅黑" panose="020B0503020204020204" charset="-122"/>
              </a:rPr>
              <a:t>超</a:t>
            </a:r>
            <a:r>
              <a:rPr lang="en-US" altLang="zh-CN" sz="2800" b="1" dirty="0">
                <a:solidFill>
                  <a:srgbClr val="7030A0"/>
                </a:solidFill>
                <a:latin typeface="微软雅黑" panose="020B0503020204020204" charset="-122"/>
                <a:ea typeface="微软雅黑" panose="020B0503020204020204" charset="-122"/>
              </a:rPr>
              <a:t>+</a:t>
            </a:r>
            <a:r>
              <a:rPr lang="zh-CN" altLang="en-US" sz="2800" b="1" dirty="0">
                <a:solidFill>
                  <a:srgbClr val="7030A0"/>
                </a:solidFill>
                <a:latin typeface="微软雅黑" panose="020B0503020204020204" charset="-122"/>
                <a:ea typeface="微软雅黑" panose="020B0503020204020204" charset="-122"/>
              </a:rPr>
              <a:t>甲胎蛋白（</a:t>
            </a:r>
            <a:r>
              <a:rPr lang="zh-CN" altLang="en-US" sz="2800" b="1" dirty="0">
                <a:solidFill>
                  <a:srgbClr val="FF0000"/>
                </a:solidFill>
                <a:latin typeface="微软雅黑" panose="020B0503020204020204" charset="-122"/>
                <a:ea typeface="微软雅黑" panose="020B0503020204020204" charset="-122"/>
              </a:rPr>
              <a:t>癌症指标</a:t>
            </a:r>
            <a:r>
              <a:rPr lang="zh-CN" altLang="en-US" sz="2800" b="1" dirty="0">
                <a:solidFill>
                  <a:srgbClr val="7030A0"/>
                </a:solidFill>
                <a:latin typeface="微软雅黑" panose="020B0503020204020204" charset="-122"/>
                <a:ea typeface="微软雅黑" panose="020B0503020204020204" charset="-122"/>
              </a:rPr>
              <a:t>）</a:t>
            </a:r>
            <a:endParaRPr lang="en-US" altLang="zh-CN" sz="2800" b="1" dirty="0">
              <a:solidFill>
                <a:srgbClr val="7030A0"/>
              </a:solidFill>
              <a:latin typeface="微软雅黑" panose="020B0503020204020204" charset="-122"/>
              <a:ea typeface="微软雅黑" panose="020B0503020204020204" charset="-122"/>
            </a:endParaRPr>
          </a:p>
          <a:p>
            <a:endParaRPr lang="en-US" altLang="zh-CN" sz="2800" b="1" dirty="0">
              <a:solidFill>
                <a:srgbClr val="7030A0"/>
              </a:solidFill>
              <a:latin typeface="微软雅黑" panose="020B0503020204020204" charset="-122"/>
              <a:ea typeface="微软雅黑" panose="020B0503020204020204" charset="-122"/>
              <a:sym typeface="宋体" pitchFamily="2" charset="-122"/>
            </a:endParaRPr>
          </a:p>
          <a:p>
            <a:r>
              <a:rPr lang="zh-CN" altLang="en-US" sz="2800" b="1" dirty="0">
                <a:solidFill>
                  <a:srgbClr val="FF0000"/>
                </a:solidFill>
                <a:effectLst>
                  <a:outerShdw blurRad="38100" dist="38100" dir="2700000" algn="tl">
                    <a:srgbClr val="000000"/>
                  </a:outerShdw>
                </a:effectLst>
                <a:latin typeface="Perpetua" panose="02020502060401020303" charset="0"/>
                <a:cs typeface="宋体" pitchFamily="2" charset="-122"/>
                <a:sym typeface="宋体" pitchFamily="2" charset="-122"/>
              </a:rPr>
              <a:t>注：肝功能正常的乙肝病毒携带者，如果没有明显的乏力、黄疸等肝炎表现可以接种新冠疫苗。单纯性脂肪肝，没有肝损害的情况下，也可以接种。</a:t>
            </a:r>
            <a:endParaRPr lang="zh-CN" altLang="en-US" sz="2800" b="1" dirty="0">
              <a:solidFill>
                <a:srgbClr val="7030A0"/>
              </a:solidFill>
              <a:latin typeface="微软雅黑" panose="020B0503020204020204" charset="-122"/>
              <a:ea typeface="微软雅黑" panose="020B0503020204020204" charset="-122"/>
            </a:endParaRPr>
          </a:p>
        </p:txBody>
      </p:sp>
      <p:grpSp>
        <p:nvGrpSpPr>
          <p:cNvPr id="11" name="组合 10"/>
          <p:cNvGrpSpPr/>
          <p:nvPr/>
        </p:nvGrpSpPr>
        <p:grpSpPr>
          <a:xfrm>
            <a:off x="0" y="182880"/>
            <a:ext cx="12192000" cy="756919"/>
            <a:chOff x="0" y="203200"/>
            <a:chExt cx="12192000" cy="756919"/>
          </a:xfrm>
        </p:grpSpPr>
        <p:sp>
          <p:nvSpPr>
            <p:cNvPr id="14" name="TextBox 13"/>
            <p:cNvSpPr txBox="1"/>
            <p:nvPr/>
          </p:nvSpPr>
          <p:spPr>
            <a:xfrm>
              <a:off x="1290320" y="203200"/>
              <a:ext cx="4643120" cy="523220"/>
            </a:xfrm>
            <a:prstGeom prst="rect">
              <a:avLst/>
            </a:prstGeom>
            <a:noFill/>
          </p:spPr>
          <p:txBody>
            <a:bodyPr wrap="square" rtlCol="0">
              <a:spAutoFit/>
            </a:bodyPr>
            <a:lstStyle/>
            <a:p>
              <a:r>
                <a:rPr lang="zh-CN" altLang="en-US" sz="2800" b="1" i="1" dirty="0">
                  <a:solidFill>
                    <a:srgbClr val="00B050"/>
                  </a:solidFill>
                </a:rPr>
                <a:t>卫生健康预警教育公益项目</a:t>
              </a:r>
              <a:endParaRPr lang="zh-CN" altLang="en-US" sz="2400" b="1" i="1" dirty="0">
                <a:solidFill>
                  <a:srgbClr val="00B050"/>
                </a:solidFill>
              </a:endParaRPr>
            </a:p>
          </p:txBody>
        </p:sp>
        <p:sp>
          <p:nvSpPr>
            <p:cNvPr id="15" name="流程图: 过程 14"/>
            <p:cNvSpPr/>
            <p:nvPr/>
          </p:nvSpPr>
          <p:spPr>
            <a:xfrm>
              <a:off x="0" y="914400"/>
              <a:ext cx="12192000" cy="45719"/>
            </a:xfrm>
            <a:prstGeom prst="flowChartProcess">
              <a:avLst/>
            </a:prstGeom>
            <a:solidFill>
              <a:srgbClr val="92D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16" name="直接连接符 15"/>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17" name="Picture 4" descr="C:\Users\Administrator\Desktop\微信图片_20200730113918.png"/>
          <p:cNvPicPr>
            <a:picLocks noChangeAspect="1" noChangeArrowheads="1"/>
          </p:cNvPicPr>
          <p:nvPr/>
        </p:nvPicPr>
        <p:blipFill>
          <a:blip r:embed="rId2" cstate="print"/>
          <a:srcRect/>
          <a:stretch>
            <a:fillRect/>
          </a:stretch>
        </p:blipFill>
        <p:spPr bwMode="auto">
          <a:xfrm>
            <a:off x="-629920" y="-176145"/>
            <a:ext cx="1991360" cy="12920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conveyor dir="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0" y="635"/>
            <a:ext cx="3851910" cy="2696210"/>
          </a:xfrm>
          <a:prstGeom prst="rect">
            <a:avLst/>
          </a:prstGeom>
        </p:spPr>
      </p:pic>
      <p:pic>
        <p:nvPicPr>
          <p:cNvPr id="4" name="图片 3"/>
          <p:cNvPicPr>
            <a:picLocks noChangeAspect="1"/>
          </p:cNvPicPr>
          <p:nvPr/>
        </p:nvPicPr>
        <p:blipFill>
          <a:blip r:embed="rId3"/>
          <a:stretch>
            <a:fillRect/>
          </a:stretch>
        </p:blipFill>
        <p:spPr>
          <a:xfrm>
            <a:off x="8314055" y="635"/>
            <a:ext cx="3877945" cy="2832100"/>
          </a:xfrm>
          <a:prstGeom prst="rect">
            <a:avLst/>
          </a:prstGeom>
        </p:spPr>
      </p:pic>
      <p:pic>
        <p:nvPicPr>
          <p:cNvPr id="5" name="图片 4"/>
          <p:cNvPicPr>
            <a:picLocks noChangeAspect="1"/>
          </p:cNvPicPr>
          <p:nvPr/>
        </p:nvPicPr>
        <p:blipFill>
          <a:blip r:embed="rId4"/>
          <a:stretch>
            <a:fillRect/>
          </a:stretch>
        </p:blipFill>
        <p:spPr>
          <a:xfrm>
            <a:off x="4069080" y="651510"/>
            <a:ext cx="4033520" cy="2181225"/>
          </a:xfrm>
          <a:prstGeom prst="rect">
            <a:avLst/>
          </a:prstGeom>
        </p:spPr>
      </p:pic>
      <p:pic>
        <p:nvPicPr>
          <p:cNvPr id="6" name="图片 5"/>
          <p:cNvPicPr>
            <a:picLocks noChangeAspect="1"/>
          </p:cNvPicPr>
          <p:nvPr/>
        </p:nvPicPr>
        <p:blipFill>
          <a:blip r:embed="rId5"/>
          <a:stretch>
            <a:fillRect/>
          </a:stretch>
        </p:blipFill>
        <p:spPr>
          <a:xfrm>
            <a:off x="3810" y="2758440"/>
            <a:ext cx="3848100" cy="4108450"/>
          </a:xfrm>
          <a:prstGeom prst="rect">
            <a:avLst/>
          </a:prstGeom>
        </p:spPr>
      </p:pic>
      <p:pic>
        <p:nvPicPr>
          <p:cNvPr id="7" name="图片 6"/>
          <p:cNvPicPr>
            <a:picLocks noChangeAspect="1"/>
          </p:cNvPicPr>
          <p:nvPr/>
        </p:nvPicPr>
        <p:blipFill>
          <a:blip r:embed="rId6"/>
          <a:stretch>
            <a:fillRect/>
          </a:stretch>
        </p:blipFill>
        <p:spPr>
          <a:xfrm>
            <a:off x="8314690" y="2832735"/>
            <a:ext cx="3890645" cy="4025265"/>
          </a:xfrm>
          <a:prstGeom prst="rect">
            <a:avLst/>
          </a:prstGeom>
        </p:spPr>
      </p:pic>
      <p:pic>
        <p:nvPicPr>
          <p:cNvPr id="8" name="图片 7"/>
          <p:cNvPicPr>
            <a:picLocks noChangeAspect="1"/>
          </p:cNvPicPr>
          <p:nvPr/>
        </p:nvPicPr>
        <p:blipFill>
          <a:blip r:embed="rId7"/>
          <a:stretch>
            <a:fillRect/>
          </a:stretch>
        </p:blipFill>
        <p:spPr>
          <a:xfrm>
            <a:off x="4069715" y="3397250"/>
            <a:ext cx="4032885" cy="3469640"/>
          </a:xfrm>
          <a:prstGeom prst="rect">
            <a:avLst/>
          </a:prstGeom>
        </p:spPr>
      </p:pic>
      <p:sp>
        <p:nvSpPr>
          <p:cNvPr id="9" name="文本框 8"/>
          <p:cNvSpPr txBox="1"/>
          <p:nvPr/>
        </p:nvSpPr>
        <p:spPr>
          <a:xfrm>
            <a:off x="5159375" y="-55880"/>
            <a:ext cx="4881245" cy="706755"/>
          </a:xfrm>
          <a:prstGeom prst="rect">
            <a:avLst/>
          </a:prstGeom>
          <a:noFill/>
        </p:spPr>
        <p:txBody>
          <a:bodyPr wrap="square" rtlCol="0">
            <a:spAutoFit/>
          </a:bodyPr>
          <a:p>
            <a:r>
              <a:rPr lang="zh-CN" altLang="en-US" sz="4000" b="1">
                <a:solidFill>
                  <a:srgbClr val="FF0000"/>
                </a:solidFill>
              </a:rPr>
              <a:t>主要任务</a:t>
            </a:r>
            <a:endParaRPr lang="zh-CN" altLang="en-US" sz="4000" b="1">
              <a:solidFill>
                <a:srgbClr val="FF0000"/>
              </a:solidFill>
            </a:endParaRPr>
          </a:p>
        </p:txBody>
      </p:sp>
      <p:sp>
        <p:nvSpPr>
          <p:cNvPr id="10" name="文本框 9"/>
          <p:cNvSpPr txBox="1"/>
          <p:nvPr/>
        </p:nvSpPr>
        <p:spPr>
          <a:xfrm>
            <a:off x="4250055" y="2752090"/>
            <a:ext cx="4858385" cy="645160"/>
          </a:xfrm>
          <a:prstGeom prst="rect">
            <a:avLst/>
          </a:prstGeom>
          <a:noFill/>
        </p:spPr>
        <p:txBody>
          <a:bodyPr wrap="square" rtlCol="0">
            <a:spAutoFit/>
          </a:bodyPr>
          <a:p>
            <a:r>
              <a:rPr lang="zh-CN" altLang="en-US" sz="3600" b="1">
                <a:solidFill>
                  <a:srgbClr val="FF0000"/>
                </a:solidFill>
              </a:rPr>
              <a:t>重点专项责任部门</a:t>
            </a:r>
            <a:endParaRPr lang="zh-CN" altLang="en-US" sz="3600" b="1">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1905"/>
            <a:ext cx="4054475" cy="6856095"/>
          </a:xfrm>
          <a:prstGeom prst="rect">
            <a:avLst/>
          </a:prstGeom>
        </p:spPr>
      </p:pic>
      <p:pic>
        <p:nvPicPr>
          <p:cNvPr id="4" name="图片 3"/>
          <p:cNvPicPr>
            <a:picLocks noChangeAspect="1"/>
          </p:cNvPicPr>
          <p:nvPr/>
        </p:nvPicPr>
        <p:blipFill>
          <a:blip r:embed="rId2"/>
          <a:stretch>
            <a:fillRect/>
          </a:stretch>
        </p:blipFill>
        <p:spPr>
          <a:xfrm>
            <a:off x="4053840" y="0"/>
            <a:ext cx="4044950" cy="6858000"/>
          </a:xfrm>
          <a:prstGeom prst="rect">
            <a:avLst/>
          </a:prstGeom>
        </p:spPr>
      </p:pic>
      <p:pic>
        <p:nvPicPr>
          <p:cNvPr id="5" name="图片 4"/>
          <p:cNvPicPr>
            <a:picLocks noChangeAspect="1"/>
          </p:cNvPicPr>
          <p:nvPr/>
        </p:nvPicPr>
        <p:blipFill>
          <a:blip r:embed="rId3"/>
          <a:stretch>
            <a:fillRect/>
          </a:stretch>
        </p:blipFill>
        <p:spPr>
          <a:xfrm>
            <a:off x="8098790" y="-25400"/>
            <a:ext cx="4097020" cy="688276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5497830" cy="6856730"/>
          </a:xfrm>
          <a:prstGeom prst="rect">
            <a:avLst/>
          </a:prstGeom>
        </p:spPr>
      </p:pic>
      <p:pic>
        <p:nvPicPr>
          <p:cNvPr id="4" name="图片 3"/>
          <p:cNvPicPr>
            <a:picLocks noChangeAspect="1"/>
          </p:cNvPicPr>
          <p:nvPr/>
        </p:nvPicPr>
        <p:blipFill>
          <a:blip r:embed="rId2"/>
          <a:stretch>
            <a:fillRect/>
          </a:stretch>
        </p:blipFill>
        <p:spPr>
          <a:xfrm>
            <a:off x="5497830" y="0"/>
            <a:ext cx="6693535" cy="685736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0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797"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798"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308" name="Picture 4" descr="C:\Users\Administrator\Desktop\微信图片_20200730113918.png"/>
          <p:cNvPicPr>
            <a:picLocks noChangeAspect="1" noChangeArrowheads="1"/>
          </p:cNvPicPr>
          <p:nvPr/>
        </p:nvPicPr>
        <p:blipFill>
          <a:blip r:embed="rId2" cstate="print"/>
          <a:srcRect/>
          <a:stretch>
            <a:fillRect/>
          </a:stretch>
        </p:blipFill>
        <p:spPr bwMode="auto">
          <a:xfrm>
            <a:off x="-396875" y="-242820"/>
            <a:ext cx="1991360" cy="1292075"/>
          </a:xfrm>
          <a:prstGeom prst="rect">
            <a:avLst/>
          </a:prstGeom>
          <a:noFill/>
        </p:spPr>
      </p:pic>
      <p:sp>
        <p:nvSpPr>
          <p:cNvPr id="1048826" name="矩形 9"/>
          <p:cNvSpPr/>
          <p:nvPr/>
        </p:nvSpPr>
        <p:spPr>
          <a:xfrm>
            <a:off x="1186382" y="253708"/>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pic>
        <p:nvPicPr>
          <p:cNvPr id="2097309" name="图片 1"/>
          <p:cNvPicPr>
            <a:picLocks noChangeAspect="1"/>
          </p:cNvPicPr>
          <p:nvPr/>
        </p:nvPicPr>
        <p:blipFill>
          <a:blip r:embed="rId3" cstate="print"/>
          <a:stretch>
            <a:fillRect/>
          </a:stretch>
        </p:blipFill>
        <p:spPr>
          <a:xfrm>
            <a:off x="598805" y="1158529"/>
            <a:ext cx="4315520" cy="5590197"/>
          </a:xfrm>
          <a:prstGeom prst="rect">
            <a:avLst/>
          </a:prstGeom>
        </p:spPr>
      </p:pic>
      <p:pic>
        <p:nvPicPr>
          <p:cNvPr id="2097310" name="图片 2"/>
          <p:cNvPicPr>
            <a:picLocks noChangeAspect="1"/>
          </p:cNvPicPr>
          <p:nvPr/>
        </p:nvPicPr>
        <p:blipFill>
          <a:blip r:embed="rId4" cstate="print"/>
          <a:stretch>
            <a:fillRect/>
          </a:stretch>
        </p:blipFill>
        <p:spPr>
          <a:xfrm>
            <a:off x="5104332" y="1206843"/>
            <a:ext cx="5263092" cy="54606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sp>
        <p:nvSpPr>
          <p:cNvPr id="9" name="标题 1"/>
          <p:cNvSpPr>
            <a:spLocks noGrp="1"/>
          </p:cNvSpPr>
          <p:nvPr/>
        </p:nvSpPr>
        <p:spPr>
          <a:xfrm>
            <a:off x="-568007" y="1278489"/>
            <a:ext cx="12079287" cy="939800"/>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itchFamily="2" charset="-122"/>
              </a:defRPr>
            </a:lvl9pPr>
          </a:lstStyle>
          <a:p>
            <a:pPr eaLnBrk="1" hangingPunct="1">
              <a:spcAft>
                <a:spcPts val="0"/>
              </a:spcAft>
              <a:buFontTx/>
              <a:buNone/>
              <a:defRPr/>
            </a:pPr>
            <a:r>
              <a:rPr lang="zh-CN" altLang="en-US" sz="4800" b="1" spc="100" noProof="1">
                <a:solidFill>
                  <a:srgbClr val="002060"/>
                </a:solidFill>
                <a:ea typeface="微软雅黑" panose="020B0503020204020204" charset="-122"/>
                <a:sym typeface="+mn-ea"/>
              </a:rPr>
              <a:t> 癌症在基础性疾病中属于重大疾病</a:t>
            </a:r>
            <a:endParaRPr lang="en-US" altLang="zh-CN" sz="4800" b="1" spc="100" noProof="1">
              <a:solidFill>
                <a:srgbClr val="002060"/>
              </a:solidFill>
              <a:ea typeface="微软雅黑" panose="020B0503020204020204" charset="-122"/>
              <a:sym typeface="+mn-ea"/>
            </a:endParaRPr>
          </a:p>
          <a:p>
            <a:pPr eaLnBrk="1" hangingPunct="1">
              <a:spcAft>
                <a:spcPts val="0"/>
              </a:spcAft>
              <a:buFontTx/>
              <a:buNone/>
              <a:defRPr/>
            </a:pPr>
            <a:r>
              <a:rPr lang="en-US" altLang="zh-CN" sz="4800" noProof="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2021</a:t>
            </a:r>
            <a:r>
              <a:rPr lang="zh-CN" altLang="en-US" sz="4800" noProof="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国家癌症中心最新报告</a:t>
            </a:r>
            <a:endParaRPr lang="zh-CN" altLang="en-US" sz="4800" noProof="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pic>
        <p:nvPicPr>
          <p:cNvPr id="14" name="图片 4" descr="微信图片_20190928161231.jpg"/>
          <p:cNvPicPr>
            <a:picLocks noChangeAspect="1" noChangeArrowheads="1"/>
          </p:cNvPicPr>
          <p:nvPr/>
        </p:nvPicPr>
        <p:blipFill>
          <a:blip r:embed="rId2" cstate="print"/>
          <a:srcRect/>
          <a:stretch>
            <a:fillRect/>
          </a:stretch>
        </p:blipFill>
        <p:spPr bwMode="auto">
          <a:xfrm>
            <a:off x="1731962" y="2418323"/>
            <a:ext cx="7542213" cy="3871913"/>
          </a:xfrm>
          <a:prstGeom prst="rect">
            <a:avLst/>
          </a:prstGeom>
          <a:noFill/>
          <a:ln w="9525">
            <a:noFill/>
            <a:miter lim="800000"/>
            <a:headEnd/>
            <a:tailEnd/>
          </a:ln>
        </p:spPr>
      </p:pic>
      <p:sp>
        <p:nvSpPr>
          <p:cNvPr id="15" name="文本框 1"/>
          <p:cNvSpPr txBox="1">
            <a:spLocks noChangeArrowheads="1"/>
          </p:cNvSpPr>
          <p:nvPr/>
        </p:nvSpPr>
        <p:spPr bwMode="auto">
          <a:xfrm>
            <a:off x="1706562" y="5780782"/>
            <a:ext cx="8778875" cy="1077218"/>
          </a:xfrm>
          <a:prstGeom prst="rect">
            <a:avLst/>
          </a:prstGeom>
          <a:noFill/>
          <a:ln w="9525">
            <a:noFill/>
            <a:miter lim="800000"/>
          </a:ln>
        </p:spPr>
        <p:txBody>
          <a:bodyPr>
            <a:spAutoFit/>
          </a:bodyPr>
          <a:lstStyle/>
          <a:p>
            <a:r>
              <a:rPr lang="zh-CN" altLang="en-US" sz="3200" b="1" dirty="0">
                <a:solidFill>
                  <a:srgbClr val="FF0000"/>
                </a:solidFill>
                <a:latin typeface="宋体" pitchFamily="2" charset="-122"/>
              </a:rPr>
              <a:t>  </a:t>
            </a:r>
            <a:endParaRPr lang="en-US" altLang="zh-CN" sz="3200" b="1" dirty="0">
              <a:solidFill>
                <a:srgbClr val="FF0000"/>
              </a:solidFill>
              <a:latin typeface="宋体" pitchFamily="2" charset="-122"/>
            </a:endParaRPr>
          </a:p>
          <a:p>
            <a:r>
              <a:rPr lang="en-US" altLang="zh-CN" sz="3200" b="1" dirty="0">
                <a:solidFill>
                  <a:srgbClr val="FF0000"/>
                </a:solidFill>
                <a:latin typeface="宋体" pitchFamily="2" charset="-122"/>
              </a:rPr>
              <a:t>    </a:t>
            </a:r>
            <a:r>
              <a:rPr lang="zh-CN" altLang="en-US" sz="3200" b="1" dirty="0">
                <a:solidFill>
                  <a:srgbClr val="FF0000"/>
                </a:solidFill>
                <a:latin typeface="宋体" pitchFamily="2" charset="-122"/>
              </a:rPr>
              <a:t>我国癌症患者的死亡率：</a:t>
            </a:r>
            <a:r>
              <a:rPr lang="en-US" altLang="zh-CN" sz="3200" b="1" dirty="0">
                <a:solidFill>
                  <a:srgbClr val="FF0000"/>
                </a:solidFill>
                <a:latin typeface="宋体" pitchFamily="2" charset="-122"/>
              </a:rPr>
              <a:t>80</a:t>
            </a:r>
            <a:r>
              <a:rPr lang="zh-CN" altLang="en-US" sz="3200" b="1" dirty="0">
                <a:solidFill>
                  <a:srgbClr val="FF0000"/>
                </a:solidFill>
                <a:latin typeface="宋体" pitchFamily="2" charset="-122"/>
              </a:rPr>
              <a:t>％</a:t>
            </a:r>
            <a:endParaRPr lang="zh-CN" altLang="en-US" sz="3200" b="1" dirty="0">
              <a:solidFill>
                <a:srgbClr val="FF0000"/>
              </a:solidFill>
              <a:latin typeface="宋体" pitchFamily="2" charset="-122"/>
            </a:endParaRPr>
          </a:p>
        </p:txBody>
      </p:sp>
      <p:grpSp>
        <p:nvGrpSpPr>
          <p:cNvPr id="2" name="组合 1"/>
          <p:cNvGrpSpPr/>
          <p:nvPr/>
        </p:nvGrpSpPr>
        <p:grpSpPr>
          <a:xfrm>
            <a:off x="0" y="182880"/>
            <a:ext cx="12192000" cy="756919"/>
            <a:chOff x="0" y="203200"/>
            <a:chExt cx="12192000" cy="756919"/>
          </a:xfrm>
        </p:grpSpPr>
        <p:sp>
          <p:nvSpPr>
            <p:cNvPr id="3" name="TextBox 20"/>
            <p:cNvSpPr txBox="1"/>
            <p:nvPr/>
          </p:nvSpPr>
          <p:spPr>
            <a:xfrm>
              <a:off x="1290320" y="203200"/>
              <a:ext cx="4643120" cy="521970"/>
            </a:xfrm>
            <a:prstGeom prst="rect">
              <a:avLst/>
            </a:prstGeom>
            <a:noFill/>
          </p:spPr>
          <p:txBody>
            <a:bodyPr wrap="square" rtlCol="0">
              <a:spAutoFit/>
            </a:bodyPr>
            <a:lstStyle/>
            <a:p>
              <a:r>
                <a:rPr lang="zh-CN" altLang="en-US" sz="2800" b="1" i="1" dirty="0">
                  <a:solidFill>
                    <a:srgbClr val="00B050"/>
                  </a:solidFill>
                </a:rPr>
                <a:t>卫生健康预警教育公益项目</a:t>
              </a:r>
              <a:endParaRPr lang="zh-CN" altLang="en-US" sz="2400" b="1" i="1" dirty="0">
                <a:solidFill>
                  <a:srgbClr val="00B050"/>
                </a:solidFill>
              </a:endParaRPr>
            </a:p>
          </p:txBody>
        </p:sp>
        <p:sp>
          <p:nvSpPr>
            <p:cNvPr id="4" name="流程图: 过程 3"/>
            <p:cNvSpPr/>
            <p:nvPr/>
          </p:nvSpPr>
          <p:spPr>
            <a:xfrm>
              <a:off x="0" y="914400"/>
              <a:ext cx="12192000" cy="45719"/>
            </a:xfrm>
            <a:prstGeom prst="flowChartProcess">
              <a:avLst/>
            </a:prstGeom>
            <a:solidFill>
              <a:srgbClr val="92D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5" name="直接连接符 4"/>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24" name="Picture 4" descr="C:\Users\Administrator\Desktop\微信图片_20200730113918.png"/>
          <p:cNvPicPr>
            <a:picLocks noChangeAspect="1" noChangeArrowheads="1"/>
          </p:cNvPicPr>
          <p:nvPr/>
        </p:nvPicPr>
        <p:blipFill>
          <a:blip r:embed="rId3" cstate="print"/>
          <a:srcRect/>
          <a:stretch>
            <a:fillRect/>
          </a:stretch>
        </p:blipFill>
        <p:spPr bwMode="auto">
          <a:xfrm>
            <a:off x="-518160" y="-165985"/>
            <a:ext cx="1991360" cy="1292075"/>
          </a:xfrm>
          <a:prstGeom prst="rect">
            <a:avLst/>
          </a:prstGeom>
          <a:noFill/>
        </p:spPr>
      </p:pic>
      <p:sp>
        <p:nvSpPr>
          <p:cNvPr id="6" name="爆炸形 1 5"/>
          <p:cNvSpPr/>
          <p:nvPr/>
        </p:nvSpPr>
        <p:spPr>
          <a:xfrm>
            <a:off x="7010400" y="4541520"/>
            <a:ext cx="1633855" cy="1239520"/>
          </a:xfrm>
          <a:prstGeom prst="irregularSeal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sym typeface="+mn-ea"/>
              </a:rPr>
              <a:t>15人</a:t>
            </a:r>
            <a:endParaRPr lang="en-US" altLang="zh-CN" b="1">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conveyor dir="l"/>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cstate="print"/>
          <a:srcRect/>
          <a:stretch>
            <a:fillRect/>
          </a:stretch>
        </p:blipFill>
        <p:spPr bwMode="auto">
          <a:xfrm>
            <a:off x="-40640" y="0"/>
            <a:ext cx="12192000" cy="6858000"/>
          </a:xfrm>
          <a:prstGeom prst="rect">
            <a:avLst/>
          </a:prstGeom>
          <a:noFill/>
          <a:ln w="9525">
            <a:noFill/>
            <a:miter lim="800000"/>
            <a:headEnd/>
            <a:tailEnd/>
          </a:ln>
        </p:spPr>
      </p:pic>
      <p:sp>
        <p:nvSpPr>
          <p:cNvPr id="10" name="Rectangle 3"/>
          <p:cNvSpPr txBox="1">
            <a:spLocks noRot="1"/>
          </p:cNvSpPr>
          <p:nvPr/>
        </p:nvSpPr>
        <p:spPr bwMode="auto">
          <a:xfrm>
            <a:off x="1290320" y="1309053"/>
            <a:ext cx="9282113" cy="734377"/>
          </a:xfrm>
          <a:prstGeom prst="rect">
            <a:avLst/>
          </a:prstGeom>
          <a:noFill/>
          <a:ln w="9525">
            <a:solidFill>
              <a:srgbClr val="FFFFFF">
                <a:alpha val="100000"/>
              </a:srgbClr>
            </a:solidFill>
            <a:miter lim="800000"/>
          </a:ln>
        </p:spPr>
        <p:txBody>
          <a:bodyPr vert="horz" wrap="square" lIns="98659" tIns="49332" rIns="98659" bIns="49332" numCol="1" anchor="t" anchorCtr="0" compatLnSpc="1"/>
          <a:lstStyle/>
          <a:p>
            <a:pPr marL="342900" marR="0" lvl="0" indent="-342900" algn="ctr" defTabSz="914400" rtl="0" eaLnBrk="0" fontAlgn="base" latinLnBrk="0" hangingPunct="0">
              <a:lnSpc>
                <a:spcPct val="80000"/>
              </a:lnSpc>
              <a:spcBef>
                <a:spcPct val="20000"/>
              </a:spcBef>
              <a:spcAft>
                <a:spcPct val="0"/>
              </a:spcAft>
              <a:buClrTx/>
              <a:buSzTx/>
              <a:buFont typeface="Wingdings" panose="05000000000000000000" pitchFamily="2" charset="2"/>
              <a:buNone/>
              <a:defRPr/>
            </a:pPr>
            <a:r>
              <a:rPr kumimoji="0" lang="en-US" altLang="zh-CN" sz="4400" b="1" i="0" u="none" strike="noStrike" kern="1200" cap="none" spc="0" normalizeH="0" baseline="0" noProof="1">
                <a:ln>
                  <a:noFill/>
                </a:ln>
                <a:solidFill>
                  <a:srgbClr val="000000"/>
                </a:solidFill>
                <a:effectLst>
                  <a:outerShdw blurRad="38100" dist="38100" dir="2700000">
                    <a:srgbClr val="C0C0C0"/>
                  </a:outerShdw>
                </a:effectLst>
                <a:uLnTx/>
                <a:uFillTx/>
                <a:latin typeface="华文琥珀" panose="02010800040101010101" pitchFamily="2" charset="-122"/>
                <a:ea typeface="华文琥珀" panose="02010800040101010101" pitchFamily="2" charset="-122"/>
                <a:cs typeface="+mn-cs"/>
              </a:rPr>
              <a:t> </a:t>
            </a:r>
            <a:r>
              <a:rPr lang="zh-CN" altLang="en-US" sz="4000" b="1" u="sng" dirty="0">
                <a:ln>
                  <a:noFill/>
                </a:ln>
                <a:solidFill>
                  <a:srgbClr val="FF0000"/>
                </a:solidFill>
                <a:effectLst>
                  <a:outerShdw blurRad="38100" dist="38100" dir="2700000">
                    <a:srgbClr val="C0C0C0"/>
                  </a:outerShdw>
                </a:effectLst>
                <a:uLnTx/>
                <a:uFillTx/>
                <a:latin typeface="宋体" pitchFamily="2" charset="-122"/>
                <a:ea typeface="宋体" pitchFamily="2" charset="-122"/>
                <a:sym typeface="+mn-ea"/>
              </a:rPr>
              <a:t>我国是全球癌症发病率和死亡率第一！</a:t>
            </a:r>
            <a:endParaRPr kumimoji="0" lang="en-US" altLang="en-US" sz="4000" b="1" i="0" u="sng" strike="noStrike" kern="1200" cap="none" spc="0" normalizeH="0" baseline="0" noProof="1">
              <a:ln>
                <a:noFill/>
              </a:ln>
              <a:solidFill>
                <a:srgbClr val="FF0000"/>
              </a:solidFill>
              <a:effectLst>
                <a:outerShdw blurRad="38100" dist="38100" dir="2700000">
                  <a:srgbClr val="C0C0C0"/>
                </a:outerShdw>
              </a:effectLst>
              <a:uLnTx/>
              <a:uFillTx/>
              <a:latin typeface="宋体" pitchFamily="2" charset="-122"/>
              <a:ea typeface="宋体" pitchFamily="2" charset="-122"/>
              <a:cs typeface="+mn-cs"/>
            </a:endParaRPr>
          </a:p>
          <a:p>
            <a:pPr marL="342900" marR="0" lvl="0" indent="-342900" algn="ctr"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kumimoji="0" lang="en-US" altLang="en-US" sz="4000" b="1" i="0" u="none" strike="noStrike" kern="1200" cap="none" spc="0" normalizeH="0" baseline="0" noProof="1">
              <a:ln>
                <a:noFill/>
              </a:ln>
              <a:solidFill>
                <a:srgbClr val="000000"/>
              </a:solidFill>
              <a:effectLst>
                <a:outerShdw blurRad="38100" dist="38100" dir="2700000">
                  <a:srgbClr val="C0C0C0"/>
                </a:outerShdw>
              </a:effectLst>
              <a:uLnTx/>
              <a:uFillTx/>
              <a:latin typeface="微软雅黑" panose="020B0503020204020204" charset="-122"/>
              <a:ea typeface="微软雅黑" panose="020B0503020204020204" charset="-122"/>
              <a:cs typeface="+mn-cs"/>
            </a:endParaRPr>
          </a:p>
          <a:p>
            <a:pPr marL="342900" marR="0" lvl="0" indent="-342900" algn="ctr" defTabSz="914400" rtl="0" eaLnBrk="0" fontAlgn="base" latinLnBrk="0" hangingPunct="0">
              <a:lnSpc>
                <a:spcPct val="80000"/>
              </a:lnSpc>
              <a:spcBef>
                <a:spcPct val="20000"/>
              </a:spcBef>
              <a:spcAft>
                <a:spcPct val="0"/>
              </a:spcAft>
              <a:buClrTx/>
              <a:buSzTx/>
              <a:buFont typeface="Wingdings" panose="05000000000000000000" pitchFamily="2" charset="2"/>
              <a:buNone/>
              <a:defRPr/>
            </a:pPr>
            <a:r>
              <a:rPr kumimoji="0" lang="en-US" altLang="en-US" sz="4800" b="0" i="0" u="none" strike="noStrike" kern="1200" cap="none" spc="0" normalizeH="0" baseline="0" noProof="1">
                <a:ln>
                  <a:noFill/>
                </a:ln>
                <a:solidFill>
                  <a:srgbClr val="000000"/>
                </a:solidFill>
                <a:effectLst>
                  <a:outerShdw blurRad="38100" dist="38100" dir="2700000">
                    <a:srgbClr val="C0C0C0"/>
                  </a:outerShdw>
                </a:effectLst>
                <a:uLnTx/>
                <a:uFillTx/>
                <a:latin typeface="华文琥珀" panose="02010800040101010101" pitchFamily="2" charset="-122"/>
                <a:ea typeface="华文琥珀" panose="02010800040101010101" pitchFamily="2" charset="-122"/>
                <a:cs typeface="+mn-cs"/>
              </a:rPr>
              <a:t> </a:t>
            </a:r>
            <a:r>
              <a:rPr kumimoji="0" lang="en-US" altLang="en-US" sz="4000" b="0" i="0" u="none" strike="noStrike" kern="1200" cap="none" spc="0" normalizeH="0" baseline="0" noProof="1">
                <a:ln>
                  <a:noFill/>
                </a:ln>
                <a:solidFill>
                  <a:srgbClr val="FF0000"/>
                </a:solidFill>
                <a:effectLst>
                  <a:outerShdw blurRad="38100" dist="38100" dir="2700000">
                    <a:srgbClr val="C0C0C0"/>
                  </a:outerShdw>
                </a:effectLst>
                <a:uLnTx/>
                <a:uFillTx/>
                <a:latin typeface="宋体" pitchFamily="2" charset="-122"/>
                <a:ea typeface="宋体" pitchFamily="2" charset="-122"/>
                <a:cs typeface="+mn-cs"/>
              </a:rPr>
              <a:t>                      </a:t>
            </a:r>
            <a:endParaRPr kumimoji="0" lang="en-US" altLang="en-US" sz="4000" b="0" i="0" u="none" strike="noStrike" kern="1200" cap="none" spc="0" normalizeH="0" baseline="0" noProof="1">
              <a:ln>
                <a:noFill/>
              </a:ln>
              <a:solidFill>
                <a:srgbClr val="FF0000"/>
              </a:solidFill>
              <a:effectLst>
                <a:outerShdw blurRad="38100" dist="38100" dir="2700000">
                  <a:srgbClr val="C0C0C0"/>
                </a:outerShdw>
              </a:effectLst>
              <a:uLnTx/>
              <a:uFillTx/>
              <a:latin typeface="宋体" pitchFamily="2" charset="-122"/>
              <a:ea typeface="宋体" pitchFamily="2" charset="-122"/>
              <a:cs typeface="+mn-cs"/>
            </a:endParaRPr>
          </a:p>
          <a:p>
            <a:pPr marL="342900" marR="0" lvl="0" indent="-342900" algn="ctr" defTabSz="914400" rtl="0" eaLnBrk="0" fontAlgn="base" latinLnBrk="0" hangingPunct="0">
              <a:lnSpc>
                <a:spcPct val="80000"/>
              </a:lnSpc>
              <a:spcBef>
                <a:spcPct val="20000"/>
              </a:spcBef>
              <a:spcAft>
                <a:spcPct val="0"/>
              </a:spcAft>
              <a:buClrTx/>
              <a:buSzTx/>
              <a:buFont typeface="Wingdings" panose="05000000000000000000" pitchFamily="2" charset="2"/>
              <a:buNone/>
              <a:defRPr/>
            </a:pPr>
            <a:r>
              <a:rPr kumimoji="0" lang="en-US" altLang="en-US" sz="4000" b="0" i="0" u="none" strike="noStrike" kern="1200" cap="none" spc="0" normalizeH="0" baseline="0" noProof="1">
                <a:ln>
                  <a:noFill/>
                </a:ln>
                <a:solidFill>
                  <a:srgbClr val="FF0000"/>
                </a:solidFill>
                <a:effectLst>
                  <a:outerShdw blurRad="38100" dist="38100" dir="2700000">
                    <a:srgbClr val="C0C0C0"/>
                  </a:outerShdw>
                </a:effectLst>
                <a:uLnTx/>
                <a:uFillTx/>
                <a:latin typeface="宋体" pitchFamily="2" charset="-122"/>
                <a:ea typeface="宋体" pitchFamily="2" charset="-122"/>
                <a:cs typeface="+mn-cs"/>
              </a:rPr>
              <a:t>                         </a:t>
            </a:r>
            <a:r>
              <a:rPr kumimoji="0" lang="en-US" altLang="en-US" sz="4400" b="0" i="0" u="none" strike="noStrike" kern="1200" cap="none" spc="0" normalizeH="0" baseline="0" noProof="1">
                <a:ln>
                  <a:noFill/>
                </a:ln>
                <a:solidFill>
                  <a:srgbClr val="FF0000"/>
                </a:solidFill>
                <a:effectLst>
                  <a:outerShdw blurRad="38100" dist="38100" dir="2700000">
                    <a:srgbClr val="C0C0C0"/>
                  </a:outerShdw>
                </a:effectLst>
                <a:uLnTx/>
                <a:uFillTx/>
                <a:latin typeface="微软雅黑" panose="020B0503020204020204" charset="-122"/>
                <a:ea typeface="微软雅黑" panose="020B0503020204020204" charset="-122"/>
                <a:cs typeface="+mn-cs"/>
              </a:rPr>
              <a:t> </a:t>
            </a:r>
            <a:endParaRPr kumimoji="0" lang="en-US" altLang="en-US" sz="4400" b="0" i="0" u="none" strike="noStrike" kern="1200" cap="none" spc="0" normalizeH="0" baseline="0" noProof="1">
              <a:ln>
                <a:noFill/>
              </a:ln>
              <a:solidFill>
                <a:srgbClr val="FF0000"/>
              </a:solidFill>
              <a:effectLst>
                <a:outerShdw blurRad="38100" dist="38100" dir="2700000">
                  <a:srgbClr val="C0C0C0"/>
                </a:outerShdw>
              </a:effectLst>
              <a:uLnTx/>
              <a:uFillTx/>
              <a:latin typeface="微软雅黑" panose="020B0503020204020204" charset="-122"/>
              <a:ea typeface="微软雅黑" panose="020B0503020204020204" charset="-122"/>
              <a:cs typeface="+mn-cs"/>
            </a:endParaRPr>
          </a:p>
          <a:p>
            <a:pPr marL="342900" marR="0" lvl="0" indent="-342900" algn="ctr" defTabSz="914400" rtl="0" eaLnBrk="0" fontAlgn="base" latinLnBrk="0" hangingPunct="0">
              <a:lnSpc>
                <a:spcPct val="80000"/>
              </a:lnSpc>
              <a:spcBef>
                <a:spcPct val="20000"/>
              </a:spcBef>
              <a:spcAft>
                <a:spcPct val="0"/>
              </a:spcAft>
              <a:buClrTx/>
              <a:buSzTx/>
              <a:buFont typeface="Wingdings" panose="05000000000000000000" pitchFamily="2" charset="2"/>
              <a:buNone/>
              <a:defRPr/>
            </a:pPr>
            <a:endParaRPr kumimoji="0" lang="en-US" altLang="en-US" sz="4400" b="0" i="0" u="none" strike="noStrike" kern="1200" cap="none" spc="0" normalizeH="0" baseline="0" noProof="1">
              <a:ln>
                <a:noFill/>
              </a:ln>
              <a:solidFill>
                <a:srgbClr val="FF0000"/>
              </a:solidFill>
              <a:effectLst>
                <a:outerShdw blurRad="38100" dist="38100" dir="2700000">
                  <a:srgbClr val="C0C0C0"/>
                </a:outerShdw>
              </a:effectLst>
              <a:uLnTx/>
              <a:uFillTx/>
              <a:latin typeface="微软雅黑" panose="020B0503020204020204" charset="-122"/>
              <a:ea typeface="微软雅黑" panose="020B0503020204020204" charset="-122"/>
              <a:cs typeface="+mn-cs"/>
            </a:endParaRPr>
          </a:p>
          <a:p>
            <a:pPr marL="342900" marR="0" lvl="0" indent="-342900" algn="ctr" defTabSz="914400" rtl="0" eaLnBrk="0" fontAlgn="base" latinLnBrk="0" hangingPunct="0">
              <a:lnSpc>
                <a:spcPct val="80000"/>
              </a:lnSpc>
              <a:spcBef>
                <a:spcPct val="20000"/>
              </a:spcBef>
              <a:spcAft>
                <a:spcPct val="0"/>
              </a:spcAft>
              <a:buClrTx/>
              <a:buSzTx/>
              <a:buFontTx/>
              <a:buChar char="•"/>
              <a:defRPr/>
            </a:pPr>
            <a:endParaRPr kumimoji="0" lang="en-US" altLang="en-US" sz="4400" b="0" i="0" u="none" strike="noStrike" kern="1200" cap="none" spc="0" normalizeH="0" baseline="0" noProof="1">
              <a:ln>
                <a:noFill/>
              </a:ln>
              <a:solidFill>
                <a:srgbClr val="FF0000"/>
              </a:solidFill>
              <a:effectLst>
                <a:outerShdw blurRad="38100" dist="38100" dir="2700000">
                  <a:srgbClr val="C0C0C0"/>
                </a:outerShdw>
              </a:effectLst>
              <a:uLnTx/>
              <a:uFillTx/>
              <a:latin typeface="微软雅黑" panose="020B0503020204020204" charset="-122"/>
              <a:ea typeface="微软雅黑" panose="020B0503020204020204" charset="-122"/>
              <a:cs typeface="+mn-cs"/>
            </a:endParaRPr>
          </a:p>
          <a:p>
            <a:pPr marL="342900" marR="0" lvl="0" indent="-342900" algn="ctr" defTabSz="914400" rtl="0" eaLnBrk="0" fontAlgn="base" latinLnBrk="0" hangingPunct="0">
              <a:lnSpc>
                <a:spcPct val="80000"/>
              </a:lnSpc>
              <a:spcBef>
                <a:spcPct val="20000"/>
              </a:spcBef>
              <a:spcAft>
                <a:spcPct val="0"/>
              </a:spcAft>
              <a:buClrTx/>
              <a:buSzTx/>
              <a:buFontTx/>
              <a:buChar char="•"/>
              <a:defRPr/>
            </a:pPr>
            <a:endParaRPr kumimoji="0" lang="en-US" altLang="en-US" sz="4400" b="0" i="0" u="none" strike="noStrike" kern="1200" cap="none" spc="0" normalizeH="0" baseline="0" noProof="1">
              <a:ln>
                <a:noFill/>
              </a:ln>
              <a:solidFill>
                <a:srgbClr val="FF0000"/>
              </a:solidFill>
              <a:effectLst>
                <a:outerShdw blurRad="38100" dist="38100" dir="2700000">
                  <a:srgbClr val="C0C0C0"/>
                </a:outerShdw>
              </a:effectLst>
              <a:uLnTx/>
              <a:uFillTx/>
              <a:latin typeface="微软雅黑" panose="020B0503020204020204" charset="-122"/>
              <a:ea typeface="微软雅黑" panose="020B0503020204020204" charset="-122"/>
              <a:cs typeface="+mn-cs"/>
            </a:endParaRPr>
          </a:p>
        </p:txBody>
      </p:sp>
      <p:pic>
        <p:nvPicPr>
          <p:cNvPr id="2" name="图片 1"/>
          <p:cNvPicPr>
            <a:picLocks noChangeAspect="1"/>
          </p:cNvPicPr>
          <p:nvPr/>
        </p:nvPicPr>
        <p:blipFill>
          <a:blip r:embed="rId2"/>
          <a:stretch>
            <a:fillRect/>
          </a:stretch>
        </p:blipFill>
        <p:spPr>
          <a:xfrm>
            <a:off x="5933440" y="2613660"/>
            <a:ext cx="4561840" cy="3652520"/>
          </a:xfrm>
          <a:prstGeom prst="rect">
            <a:avLst/>
          </a:prstGeom>
        </p:spPr>
      </p:pic>
      <p:grpSp>
        <p:nvGrpSpPr>
          <p:cNvPr id="16" name="组合 15"/>
          <p:cNvGrpSpPr/>
          <p:nvPr/>
        </p:nvGrpSpPr>
        <p:grpSpPr>
          <a:xfrm>
            <a:off x="0" y="182880"/>
            <a:ext cx="12192000" cy="756919"/>
            <a:chOff x="0" y="203200"/>
            <a:chExt cx="12192000" cy="756919"/>
          </a:xfrm>
        </p:grpSpPr>
        <p:sp>
          <p:nvSpPr>
            <p:cNvPr id="17" name="TextBox 16"/>
            <p:cNvSpPr txBox="1"/>
            <p:nvPr/>
          </p:nvSpPr>
          <p:spPr>
            <a:xfrm>
              <a:off x="1290320" y="203200"/>
              <a:ext cx="4643120" cy="523220"/>
            </a:xfrm>
            <a:prstGeom prst="rect">
              <a:avLst/>
            </a:prstGeom>
            <a:noFill/>
          </p:spPr>
          <p:txBody>
            <a:bodyPr wrap="square" rtlCol="0">
              <a:spAutoFit/>
            </a:bodyPr>
            <a:lstStyle/>
            <a:p>
              <a:r>
                <a:rPr lang="zh-CN" altLang="en-US" sz="2800" b="1" i="1" dirty="0">
                  <a:solidFill>
                    <a:srgbClr val="00B050"/>
                  </a:solidFill>
                </a:rPr>
                <a:t>卫生健康预警教育公益项目</a:t>
              </a:r>
              <a:endParaRPr lang="zh-CN" altLang="en-US" sz="2400" b="1" i="1" dirty="0">
                <a:solidFill>
                  <a:srgbClr val="00B050"/>
                </a:solidFill>
              </a:endParaRPr>
            </a:p>
          </p:txBody>
        </p:sp>
        <p:sp>
          <p:nvSpPr>
            <p:cNvPr id="20" name="流程图: 过程 19"/>
            <p:cNvSpPr/>
            <p:nvPr/>
          </p:nvSpPr>
          <p:spPr>
            <a:xfrm>
              <a:off x="0" y="914400"/>
              <a:ext cx="12192000" cy="45719"/>
            </a:xfrm>
            <a:prstGeom prst="flowChartProcess">
              <a:avLst/>
            </a:prstGeom>
            <a:solidFill>
              <a:srgbClr val="92D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21" name="直接连接符 20"/>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22" name="Picture 4" descr="C:\Users\Administrator\Desktop\微信图片_20200730113918.png"/>
          <p:cNvPicPr>
            <a:picLocks noChangeAspect="1" noChangeArrowheads="1"/>
          </p:cNvPicPr>
          <p:nvPr/>
        </p:nvPicPr>
        <p:blipFill>
          <a:blip r:embed="rId3" cstate="print"/>
          <a:srcRect/>
          <a:stretch>
            <a:fillRect/>
          </a:stretch>
        </p:blipFill>
        <p:spPr bwMode="auto">
          <a:xfrm>
            <a:off x="-518160" y="-165985"/>
            <a:ext cx="1991360" cy="1292075"/>
          </a:xfrm>
          <a:prstGeom prst="rect">
            <a:avLst/>
          </a:prstGeom>
          <a:noFill/>
        </p:spPr>
      </p:pic>
      <p:pic>
        <p:nvPicPr>
          <p:cNvPr id="487" name="图片"/>
          <p:cNvPicPr>
            <a:picLocks noChangeAspect="1"/>
          </p:cNvPicPr>
          <p:nvPr/>
        </p:nvPicPr>
        <p:blipFill>
          <a:blip r:embed="rId4" cstate="print"/>
          <a:stretch>
            <a:fillRect/>
          </a:stretch>
        </p:blipFill>
        <p:spPr>
          <a:xfrm>
            <a:off x="1473200" y="2613660"/>
            <a:ext cx="1923415" cy="3470910"/>
          </a:xfrm>
          <a:prstGeom prst="rect">
            <a:avLst/>
          </a:prstGeom>
          <a:noFill/>
          <a:ln w="9525" cap="flat" cmpd="sng">
            <a:noFill/>
            <a:prstDash val="solid"/>
            <a:miter/>
          </a:ln>
        </p:spPr>
      </p:pic>
      <p:sp>
        <p:nvSpPr>
          <p:cNvPr id="489" name="矩形"/>
          <p:cNvSpPr/>
          <p:nvPr/>
        </p:nvSpPr>
        <p:spPr>
          <a:xfrm>
            <a:off x="3735705" y="2613660"/>
            <a:ext cx="2360295" cy="286131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3600" b="0" i="0" u="none" strike="noStrike" kern="1200" cap="none" spc="0" baseline="0">
                <a:solidFill>
                  <a:srgbClr val="FF0000"/>
                </a:solidFill>
                <a:effectLst>
                  <a:outerShdw blurRad="38100" dist="19050" dir="2700000" algn="tl">
                    <a:srgbClr val="000000">
                      <a:alpha val="40000"/>
                    </a:srgbClr>
                  </a:outerShdw>
                </a:effectLst>
                <a:latin typeface="微软雅黑" panose="020B0503020204020204" charset="-122"/>
                <a:ea typeface="微软雅黑" panose="020B0503020204020204" charset="-122"/>
                <a:cs typeface="Perpetua" panose="02020502060401020303" charset="0"/>
                <a:sym typeface="宋体" pitchFamily="2" charset="-122"/>
              </a:rPr>
              <a:t>没钱？</a:t>
            </a:r>
            <a:endParaRPr lang="zh-CN" altLang="en-US" sz="3600" b="0" i="0" u="none" strike="noStrike" kern="1200" cap="none" spc="0" baseline="0">
              <a:solidFill>
                <a:srgbClr val="FF0000"/>
              </a:solidFill>
              <a:effectLst>
                <a:outerShdw blurRad="38100" dist="19050" dir="2700000" algn="tl">
                  <a:srgbClr val="000000">
                    <a:alpha val="40000"/>
                  </a:srgbClr>
                </a:outerShdw>
              </a:effectLst>
              <a:latin typeface="微软雅黑" panose="020B0503020204020204" charset="-122"/>
              <a:ea typeface="微软雅黑" panose="020B0503020204020204" charset="-122"/>
              <a:cs typeface="Perpetua" panose="02020502060401020303" charset="0"/>
              <a:sym typeface="宋体" pitchFamily="2" charset="-122"/>
            </a:endParaRPr>
          </a:p>
          <a:p>
            <a:pPr marL="0" indent="0" algn="l">
              <a:lnSpc>
                <a:spcPct val="100000"/>
              </a:lnSpc>
              <a:spcBef>
                <a:spcPts val="0"/>
              </a:spcBef>
              <a:spcAft>
                <a:spcPts val="0"/>
              </a:spcAft>
              <a:buNone/>
            </a:pPr>
            <a:endParaRPr lang="zh-CN" altLang="en-US" sz="3600" b="0" i="0" u="none" strike="noStrike" kern="1200" cap="none" spc="0" baseline="0">
              <a:solidFill>
                <a:srgbClr val="FF0000"/>
              </a:solidFill>
              <a:effectLst>
                <a:outerShdw blurRad="38100" dist="19050" dir="2700000" algn="tl">
                  <a:srgbClr val="000000">
                    <a:alpha val="40000"/>
                  </a:srgbClr>
                </a:outerShdw>
              </a:effectLst>
              <a:latin typeface="微软雅黑" panose="020B0503020204020204" charset="-122"/>
              <a:ea typeface="微软雅黑" panose="020B0503020204020204" charset="-122"/>
              <a:cs typeface="Perpetua" panose="02020502060401020303" charset="0"/>
              <a:sym typeface="宋体" pitchFamily="2" charset="-122"/>
            </a:endParaRPr>
          </a:p>
          <a:p>
            <a:pPr marL="0" indent="0" algn="l">
              <a:lnSpc>
                <a:spcPct val="100000"/>
              </a:lnSpc>
              <a:spcBef>
                <a:spcPts val="0"/>
              </a:spcBef>
              <a:spcAft>
                <a:spcPts val="0"/>
              </a:spcAft>
              <a:buNone/>
            </a:pPr>
            <a:r>
              <a:rPr lang="zh-CN" altLang="en-US" sz="3600" b="0" i="0" u="none" strike="noStrike" kern="1200" cap="none" spc="0" baseline="0">
                <a:solidFill>
                  <a:srgbClr val="FF0000"/>
                </a:solidFill>
                <a:effectLst>
                  <a:outerShdw blurRad="38100" dist="19050" dir="2700000" algn="tl">
                    <a:srgbClr val="000000">
                      <a:alpha val="40000"/>
                    </a:srgbClr>
                  </a:outerShdw>
                </a:effectLst>
                <a:latin typeface="微软雅黑" panose="020B0503020204020204" charset="-122"/>
                <a:ea typeface="微软雅黑" panose="020B0503020204020204" charset="-122"/>
                <a:cs typeface="Perpetua" panose="02020502060401020303" charset="0"/>
                <a:sym typeface="宋体" pitchFamily="2" charset="-122"/>
              </a:rPr>
              <a:t>心态不好？</a:t>
            </a:r>
            <a:endParaRPr lang="zh-CN" altLang="en-US" sz="3600" b="0" i="0" u="none" strike="noStrike" kern="1200" cap="none" spc="0" baseline="0">
              <a:solidFill>
                <a:srgbClr val="FF0000"/>
              </a:solidFill>
              <a:effectLst>
                <a:outerShdw blurRad="38100" dist="19050" dir="2700000" algn="tl">
                  <a:srgbClr val="000000">
                    <a:alpha val="40000"/>
                  </a:srgbClr>
                </a:outerShdw>
              </a:effectLst>
              <a:latin typeface="微软雅黑" panose="020B0503020204020204" charset="-122"/>
              <a:ea typeface="微软雅黑" panose="020B0503020204020204" charset="-122"/>
              <a:cs typeface="Perpetua" panose="02020502060401020303" charset="0"/>
              <a:sym typeface="宋体" pitchFamily="2" charset="-122"/>
            </a:endParaRPr>
          </a:p>
          <a:p>
            <a:pPr marL="0" indent="0" algn="l">
              <a:lnSpc>
                <a:spcPct val="100000"/>
              </a:lnSpc>
              <a:spcBef>
                <a:spcPts val="0"/>
              </a:spcBef>
              <a:spcAft>
                <a:spcPts val="0"/>
              </a:spcAft>
              <a:buNone/>
            </a:pPr>
            <a:endParaRPr lang="zh-CN" altLang="en-US" sz="3600" b="0" i="0" u="none" strike="noStrike" kern="1200" cap="none" spc="0" baseline="0">
              <a:solidFill>
                <a:srgbClr val="FF0000"/>
              </a:solidFill>
              <a:effectLst>
                <a:outerShdw blurRad="38100" dist="19050" dir="2700000" algn="tl">
                  <a:srgbClr val="000000">
                    <a:alpha val="40000"/>
                  </a:srgbClr>
                </a:outerShdw>
              </a:effectLst>
              <a:latin typeface="微软雅黑" panose="020B0503020204020204" charset="-122"/>
              <a:ea typeface="微软雅黑" panose="020B0503020204020204" charset="-122"/>
              <a:cs typeface="Perpetua" panose="02020502060401020303" charset="0"/>
              <a:sym typeface="宋体" pitchFamily="2" charset="-122"/>
            </a:endParaRPr>
          </a:p>
          <a:p>
            <a:pPr marL="0" indent="0" algn="l">
              <a:lnSpc>
                <a:spcPct val="100000"/>
              </a:lnSpc>
              <a:spcBef>
                <a:spcPts val="0"/>
              </a:spcBef>
              <a:spcAft>
                <a:spcPts val="0"/>
              </a:spcAft>
              <a:buNone/>
            </a:pPr>
            <a:r>
              <a:rPr lang="zh-CN" altLang="en-US" sz="3600" b="0" i="0" u="none" strike="noStrike" kern="1200" cap="none" spc="0" baseline="0">
                <a:solidFill>
                  <a:srgbClr val="FF0000"/>
                </a:solidFill>
                <a:effectLst>
                  <a:outerShdw blurRad="38100" dist="19050" dir="2700000" algn="tl">
                    <a:srgbClr val="000000">
                      <a:alpha val="40000"/>
                    </a:srgbClr>
                  </a:outerShdw>
                </a:effectLst>
                <a:latin typeface="微软雅黑" panose="020B0503020204020204" charset="-122"/>
                <a:ea typeface="微软雅黑" panose="020B0503020204020204" charset="-122"/>
                <a:cs typeface="Perpetua" panose="02020502060401020303" charset="0"/>
                <a:sym typeface="宋体" pitchFamily="2" charset="-122"/>
              </a:rPr>
              <a:t>发现的晚？</a:t>
            </a:r>
            <a:endParaRPr lang="zh-CN" altLang="en-US" sz="3600" b="0" i="0" u="none" strike="noStrike" kern="1200" cap="none" spc="0" baseline="0">
              <a:solidFill>
                <a:srgbClr val="FF0000"/>
              </a:solidFill>
              <a:effectLst>
                <a:outerShdw blurRad="38100" dist="19050" dir="2700000" algn="tl">
                  <a:srgbClr val="000000">
                    <a:alpha val="40000"/>
                  </a:srgbClr>
                </a:outerShdw>
              </a:effectLst>
              <a:latin typeface="微软雅黑" panose="020B0503020204020204" charset="-122"/>
              <a:ea typeface="微软雅黑" panose="020B0503020204020204" charset="-122"/>
              <a:cs typeface="Perpetua" panose="02020502060401020303" charset="0"/>
              <a:sym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p14:conveyor dir="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fill="hold"/>
                                        <p:tgtEl>
                                          <p:spTgt spid="487"/>
                                        </p:tgtEl>
                                        <p:attrNameLst>
                                          <p:attrName>ppt_x</p:attrName>
                                        </p:attrNameLst>
                                      </p:cBhvr>
                                      <p:tavLst>
                                        <p:tav tm="0">
                                          <p:val>
                                            <p:strVal val="#ppt_x"/>
                                          </p:val>
                                        </p:tav>
                                        <p:tav tm="100000">
                                          <p:val>
                                            <p:strVal val="#ppt_x"/>
                                          </p:val>
                                        </p:tav>
                                      </p:tavLst>
                                    </p:anim>
                                    <p:anim calcmode="lin" valueType="num">
                                      <p:cBhvr additive="base">
                                        <p:cTn id="8" dur="500" fill="hold"/>
                                        <p:tgtEl>
                                          <p:spTgt spid="48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30"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07"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08"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837" name="Rectangle 2"/>
          <p:cNvSpPr txBox="1"/>
          <p:nvPr/>
        </p:nvSpPr>
        <p:spPr>
          <a:xfrm>
            <a:off x="3037839" y="1361441"/>
            <a:ext cx="5506721" cy="843280"/>
          </a:xfrm>
          <a:prstGeom prst="rect">
            <a:avLst/>
          </a:prstGeom>
          <a:solidFill>
            <a:schemeClr val="accent1">
              <a:lumMod val="60000"/>
              <a:lumOff val="40000"/>
            </a:schemeClr>
          </a:solidFill>
          <a:ln>
            <a:solidFill>
              <a:schemeClr val="accent5">
                <a:lumMod val="60000"/>
                <a:lumOff val="40000"/>
              </a:schemeClr>
            </a:solidFill>
          </a:ln>
        </p:spPr>
        <p:txBody>
          <a:bodyPr lIns="0" rIns="0" bIns="0" rtlCol="0" anchor="b" anchorCtr="0">
            <a:normAutofit fontScale="75000" lnSpcReduction="20000"/>
          </a:bodyPr>
          <a:lstStyle/>
          <a:p>
            <a:pPr marL="0" marR="0" lvl="0" indent="0" algn="l" defTabSz="914400" rtl="0" eaLnBrk="1" fontAlgn="auto" latinLnBrk="0" hangingPunct="1">
              <a:lnSpc>
                <a:spcPct val="100000"/>
              </a:lnSpc>
              <a:spcBef>
                <a:spcPct val="0"/>
              </a:spcBef>
              <a:spcAft>
                <a:spcPts val="0"/>
              </a:spcAft>
              <a:buClrTx/>
              <a:buSzTx/>
              <a:buFontTx/>
              <a:buNone/>
            </a:pPr>
            <a:r>
              <a:rPr kumimoji="0" lang="en-US" altLang="zh-CN" sz="7200" b="0" i="0" u="none" strike="noStrike" kern="1200" cap="none" spc="0" normalizeH="0" baseline="0" noProof="1">
                <a:ln>
                  <a:noFill/>
                </a:ln>
                <a:solidFill>
                  <a:srgbClr val="FF0000"/>
                </a:solidFill>
                <a:effectLst>
                  <a:outerShdw blurRad="38100" dist="38100" dir="2700000">
                    <a:srgbClr val="000000"/>
                  </a:outerShdw>
                </a:effectLst>
                <a:uLnTx/>
                <a:uFillTx/>
                <a:latin typeface="+mj-lt"/>
                <a:ea typeface="+mj-ea"/>
                <a:cs typeface="+mj-cs"/>
              </a:rPr>
              <a:t>      </a:t>
            </a:r>
            <a:r>
              <a:rPr kumimoji="0" lang="zh-CN" sz="7200" b="1" i="0" u="none" strike="noStrike" kern="1200" cap="none" spc="0" normalizeH="0" baseline="0" noProof="1">
                <a:ln>
                  <a:noFill/>
                </a:ln>
                <a:solidFill>
                  <a:srgbClr val="FF0000"/>
                </a:solidFill>
                <a:effectLst>
                  <a:outerShdw blurRad="38100" dist="38100" dir="2700000">
                    <a:srgbClr val="000000"/>
                  </a:outerShdw>
                </a:effectLst>
                <a:uLnTx/>
                <a:uFillTx/>
                <a:latin typeface="+mj-lt"/>
                <a:ea typeface="+mj-ea"/>
                <a:cs typeface="+mj-cs"/>
              </a:rPr>
              <a:t>癌症治疗方式</a:t>
            </a:r>
            <a:endParaRPr kumimoji="0" lang="zh-CN" sz="7200" b="1" i="0" u="none" strike="noStrike" kern="1200" cap="none" spc="0" normalizeH="0" baseline="0" noProof="1">
              <a:ln>
                <a:noFill/>
              </a:ln>
              <a:solidFill>
                <a:srgbClr val="FF0000"/>
              </a:solidFill>
              <a:effectLst>
                <a:outerShdw blurRad="38100" dist="38100" dir="2700000">
                  <a:srgbClr val="000000"/>
                </a:outerShdw>
              </a:effectLst>
              <a:uLnTx/>
              <a:uFillTx/>
              <a:latin typeface="+mj-lt"/>
              <a:ea typeface="+mj-ea"/>
              <a:cs typeface="+mj-cs"/>
            </a:endParaRPr>
          </a:p>
        </p:txBody>
      </p:sp>
      <p:grpSp>
        <p:nvGrpSpPr>
          <p:cNvPr id="176" name="组合 8"/>
          <p:cNvGrpSpPr/>
          <p:nvPr/>
        </p:nvGrpSpPr>
        <p:grpSpPr>
          <a:xfrm>
            <a:off x="1398905" y="2631439"/>
            <a:ext cx="9444038" cy="4688037"/>
            <a:chOff x="1724025" y="2563813"/>
            <a:chExt cx="9444038" cy="4734607"/>
          </a:xfrm>
        </p:grpSpPr>
        <p:graphicFrame>
          <p:nvGraphicFramePr>
            <p:cNvPr id="4194304" name="表格 9"/>
            <p:cNvGraphicFramePr/>
            <p:nvPr/>
          </p:nvGraphicFramePr>
          <p:xfrm>
            <a:off x="1724025" y="2563813"/>
            <a:ext cx="1430338" cy="856146"/>
          </p:xfrm>
          <a:graphic>
            <a:graphicData uri="http://schemas.openxmlformats.org/drawingml/2006/table">
              <a:tbl>
                <a:tblPr/>
                <a:tblGrid>
                  <a:gridCol w="1430338"/>
                </a:tblGrid>
                <a:tr h="847725">
                  <a:tc>
                    <a:txBody>
                      <a:bodyPr/>
                      <a:lstStyle>
                        <a:lvl1pPr marL="342900" lvl="0" indent="-342900" algn="l" defTabSz="914400" eaLnBrk="0" fontAlgn="base" latinLnBrk="0" hangingPunct="0">
                          <a:lnSpc>
                            <a:spcPct val="100000"/>
                          </a:lnSpc>
                          <a:spcBef>
                            <a:spcPct val="20000"/>
                          </a:spcBef>
                          <a:spcAft>
                            <a:spcPct val="0"/>
                          </a:spcAft>
                          <a:buClr>
                            <a:schemeClr val="hlink"/>
                          </a:buClr>
                          <a:buSzPct val="120000"/>
                          <a:buChar char="•"/>
                          <a:defRPr sz="2800" b="0" i="0" u="none" kern="1200" baseline="0">
                            <a:solidFill>
                              <a:schemeClr val="tx1"/>
                            </a:solidFill>
                            <a:latin typeface="Arial" panose="020B0604020202020204" pitchFamily="34" charset="0"/>
                            <a:ea typeface="宋体" pitchFamily="2" charset="-122"/>
                          </a:defRPr>
                        </a:lvl1pPr>
                        <a:lvl2pPr marL="742950" lvl="1" indent="-285750" algn="l" defTabSz="914400" eaLnBrk="0" fontAlgn="base" latinLnBrk="0" hangingPunct="0">
                          <a:lnSpc>
                            <a:spcPct val="100000"/>
                          </a:lnSpc>
                          <a:spcBef>
                            <a:spcPct val="20000"/>
                          </a:spcBef>
                          <a:spcAft>
                            <a:spcPct val="0"/>
                          </a:spcAft>
                          <a:buFont typeface="Tahoma" panose="020B0604030504040204" pitchFamily="34" charset="0"/>
                          <a:buChar char="–"/>
                          <a:defRPr sz="2400" b="0" i="0" u="none" kern="1200" baseline="0">
                            <a:solidFill>
                              <a:schemeClr val="tx1"/>
                            </a:solidFill>
                            <a:latin typeface="Arial" panose="020B0604020202020204" pitchFamily="34" charset="0"/>
                            <a:ea typeface="宋体" pitchFamily="2" charset="-122"/>
                          </a:defRPr>
                        </a:lvl2pPr>
                        <a:lvl3pPr marL="1143000" lvl="2" indent="-228600" algn="l" defTabSz="914400" eaLnBrk="0" fontAlgn="base" latinLnBrk="0" hangingPunct="0">
                          <a:lnSpc>
                            <a:spcPct val="100000"/>
                          </a:lnSpc>
                          <a:spcBef>
                            <a:spcPct val="20000"/>
                          </a:spcBef>
                          <a:spcAft>
                            <a:spcPct val="0"/>
                          </a:spcAft>
                          <a:buClr>
                            <a:schemeClr val="hlink"/>
                          </a:buClr>
                          <a:buSzPct val="120000"/>
                          <a:buFont typeface="Tahoma" panose="020B0604030504040204" pitchFamily="34" charset="0"/>
                          <a:buChar char="•"/>
                          <a:defRPr sz="2000" b="0" i="0" u="none" kern="1200" baseline="0">
                            <a:solidFill>
                              <a:schemeClr val="tx1"/>
                            </a:solidFill>
                            <a:latin typeface="Arial" panose="020B0604020202020204" pitchFamily="34" charset="0"/>
                            <a:ea typeface="宋体" pitchFamily="2" charset="-122"/>
                          </a:defRPr>
                        </a:lvl3pPr>
                        <a:lvl4pPr marL="1600200" lvl="3" indent="-228600" algn="l" defTabSz="914400" eaLnBrk="0" fontAlgn="base" latinLnBrk="0" hangingPunct="0">
                          <a:lnSpc>
                            <a:spcPct val="100000"/>
                          </a:lnSpc>
                          <a:spcBef>
                            <a:spcPct val="20000"/>
                          </a:spcBef>
                          <a:spcAft>
                            <a:spcPct val="0"/>
                          </a:spcAft>
                          <a:buFont typeface="Tahoma" panose="020B0604030504040204" pitchFamily="34" charset="0"/>
                          <a:buChar char="–"/>
                          <a:defRPr sz="1800" b="0" i="0" u="none" kern="1200" baseline="0">
                            <a:solidFill>
                              <a:schemeClr val="tx1"/>
                            </a:solidFill>
                            <a:latin typeface="Arial" panose="020B0604020202020204" pitchFamily="34" charset="0"/>
                            <a:ea typeface="宋体" pitchFamily="2" charset="-122"/>
                          </a:defRPr>
                        </a:lvl4pPr>
                        <a:lvl5pPr marL="2057400" lvl="4" indent="-228600" algn="l" defTabSz="91440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v"/>
                          <a:defRPr sz="1800" b="0" i="0" u="none" kern="1200" baseline="0">
                            <a:solidFill>
                              <a:schemeClr val="tx1"/>
                            </a:solidFill>
                            <a:latin typeface="Arial" panose="020B0604020202020204" pitchFamily="34" charset="0"/>
                            <a:ea typeface="宋体" pitchFamily="2" charset="-122"/>
                          </a:defRPr>
                        </a:lvl5pPr>
                      </a:lstStyle>
                      <a:p>
                        <a:pPr marL="0" lvl="0" indent="0" algn="just" eaLnBrk="1" hangingPunct="1">
                          <a:lnSpc>
                            <a:spcPct val="110000"/>
                          </a:lnSpc>
                          <a:spcBef>
                            <a:spcPts val="600"/>
                          </a:spcBef>
                          <a:buClr>
                            <a:schemeClr val="accent1"/>
                          </a:buClr>
                          <a:buSzPct val="80000"/>
                          <a:buFont typeface="Webdings" panose="05030102010509060703" pitchFamily="18" charset="2"/>
                          <a:buNone/>
                        </a:pPr>
                        <a:r>
                          <a:rPr lang="en-US" altLang="zh-CN" sz="2000" b="1" dirty="0">
                            <a:solidFill>
                              <a:srgbClr val="FFFFFF"/>
                            </a:solidFill>
                            <a:latin typeface="Calibri" panose="020F0502020204030204" pitchFamily="34" charset="0"/>
                          </a:rPr>
                          <a:t> </a:t>
                        </a:r>
                        <a:r>
                          <a:rPr lang="zh-CN" altLang="en-US" sz="2000" b="1" dirty="0">
                            <a:solidFill>
                              <a:srgbClr val="FFFFFF"/>
                            </a:solidFill>
                            <a:latin typeface="Calibri" panose="020F0502020204030204" pitchFamily="34" charset="0"/>
                          </a:rPr>
                          <a:t>癌切手术</a:t>
                        </a:r>
                        <a:endParaRPr lang="zh-CN" altLang="en-US" sz="2000" b="1" dirty="0">
                          <a:solidFill>
                            <a:srgbClr val="FFFFFF"/>
                          </a:solidFill>
                          <a:latin typeface="Calibri" panose="020F0502020204030204" pitchFamily="34" charset="0"/>
                        </a:endParaRPr>
                      </a:p>
                    </a:txBody>
                    <a:tcPr marT="45768" marB="45768"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alpha val="100000"/>
                        </a:srgbClr>
                      </a:solidFill>
                    </a:tcPr>
                  </a:tc>
                </a:tr>
              </a:tbl>
            </a:graphicData>
          </a:graphic>
        </p:graphicFrame>
        <p:graphicFrame>
          <p:nvGraphicFramePr>
            <p:cNvPr id="4194305" name="表格 10"/>
            <p:cNvGraphicFramePr/>
            <p:nvPr/>
          </p:nvGraphicFramePr>
          <p:xfrm>
            <a:off x="4768850" y="2563813"/>
            <a:ext cx="1535113" cy="801635"/>
          </p:xfrm>
          <a:graphic>
            <a:graphicData uri="http://schemas.openxmlformats.org/drawingml/2006/table">
              <a:tbl>
                <a:tblPr/>
                <a:tblGrid>
                  <a:gridCol w="1535113"/>
                </a:tblGrid>
                <a:tr h="793750">
                  <a:tc>
                    <a:txBody>
                      <a:bodyPr/>
                      <a:lstStyle>
                        <a:lvl1pPr marL="342900" lvl="0" indent="-342900" algn="l" defTabSz="914400" eaLnBrk="0" fontAlgn="base" latinLnBrk="0" hangingPunct="0">
                          <a:lnSpc>
                            <a:spcPct val="100000"/>
                          </a:lnSpc>
                          <a:spcBef>
                            <a:spcPct val="20000"/>
                          </a:spcBef>
                          <a:spcAft>
                            <a:spcPct val="0"/>
                          </a:spcAft>
                          <a:buClr>
                            <a:schemeClr val="hlink"/>
                          </a:buClr>
                          <a:buSzPct val="120000"/>
                          <a:buChar char="•"/>
                          <a:defRPr sz="2800" b="0" i="0" u="none" kern="1200" baseline="0">
                            <a:solidFill>
                              <a:schemeClr val="tx1"/>
                            </a:solidFill>
                            <a:latin typeface="Arial" panose="020B0604020202020204" pitchFamily="34" charset="0"/>
                            <a:ea typeface="宋体" pitchFamily="2" charset="-122"/>
                          </a:defRPr>
                        </a:lvl1pPr>
                        <a:lvl2pPr marL="742950" lvl="1" indent="-285750" algn="l" defTabSz="914400" eaLnBrk="0" fontAlgn="base" latinLnBrk="0" hangingPunct="0">
                          <a:lnSpc>
                            <a:spcPct val="100000"/>
                          </a:lnSpc>
                          <a:spcBef>
                            <a:spcPct val="20000"/>
                          </a:spcBef>
                          <a:spcAft>
                            <a:spcPct val="0"/>
                          </a:spcAft>
                          <a:buFont typeface="Tahoma" panose="020B0604030504040204" pitchFamily="34" charset="0"/>
                          <a:buChar char="–"/>
                          <a:defRPr sz="2400" b="0" i="0" u="none" kern="1200" baseline="0">
                            <a:solidFill>
                              <a:schemeClr val="tx1"/>
                            </a:solidFill>
                            <a:latin typeface="Arial" panose="020B0604020202020204" pitchFamily="34" charset="0"/>
                            <a:ea typeface="宋体" pitchFamily="2" charset="-122"/>
                          </a:defRPr>
                        </a:lvl2pPr>
                        <a:lvl3pPr marL="1143000" lvl="2" indent="-228600" algn="l" defTabSz="914400" eaLnBrk="0" fontAlgn="base" latinLnBrk="0" hangingPunct="0">
                          <a:lnSpc>
                            <a:spcPct val="100000"/>
                          </a:lnSpc>
                          <a:spcBef>
                            <a:spcPct val="20000"/>
                          </a:spcBef>
                          <a:spcAft>
                            <a:spcPct val="0"/>
                          </a:spcAft>
                          <a:buClr>
                            <a:schemeClr val="hlink"/>
                          </a:buClr>
                          <a:buSzPct val="120000"/>
                          <a:buFont typeface="Tahoma" panose="020B0604030504040204" pitchFamily="34" charset="0"/>
                          <a:buChar char="•"/>
                          <a:defRPr sz="2000" b="0" i="0" u="none" kern="1200" baseline="0">
                            <a:solidFill>
                              <a:schemeClr val="tx1"/>
                            </a:solidFill>
                            <a:latin typeface="Arial" panose="020B0604020202020204" pitchFamily="34" charset="0"/>
                            <a:ea typeface="宋体" pitchFamily="2" charset="-122"/>
                          </a:defRPr>
                        </a:lvl3pPr>
                        <a:lvl4pPr marL="1600200" lvl="3" indent="-228600" algn="l" defTabSz="914400" eaLnBrk="0" fontAlgn="base" latinLnBrk="0" hangingPunct="0">
                          <a:lnSpc>
                            <a:spcPct val="100000"/>
                          </a:lnSpc>
                          <a:spcBef>
                            <a:spcPct val="20000"/>
                          </a:spcBef>
                          <a:spcAft>
                            <a:spcPct val="0"/>
                          </a:spcAft>
                          <a:buFont typeface="Tahoma" panose="020B0604030504040204" pitchFamily="34" charset="0"/>
                          <a:buChar char="–"/>
                          <a:defRPr sz="1800" b="0" i="0" u="none" kern="1200" baseline="0">
                            <a:solidFill>
                              <a:schemeClr val="tx1"/>
                            </a:solidFill>
                            <a:latin typeface="Arial" panose="020B0604020202020204" pitchFamily="34" charset="0"/>
                            <a:ea typeface="宋体" pitchFamily="2" charset="-122"/>
                          </a:defRPr>
                        </a:lvl4pPr>
                        <a:lvl5pPr marL="2057400" lvl="4" indent="-228600" algn="l" defTabSz="91440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v"/>
                          <a:defRPr sz="1800" b="0" i="0" u="none" kern="1200" baseline="0">
                            <a:solidFill>
                              <a:schemeClr val="tx1"/>
                            </a:solidFill>
                            <a:latin typeface="Arial" panose="020B0604020202020204" pitchFamily="34" charset="0"/>
                            <a:ea typeface="宋体" pitchFamily="2" charset="-122"/>
                          </a:defRPr>
                        </a:lvl5pPr>
                      </a:lstStyle>
                      <a:p>
                        <a:pPr marL="0" lvl="0" indent="0" algn="just" eaLnBrk="1" hangingPunct="1">
                          <a:lnSpc>
                            <a:spcPct val="110000"/>
                          </a:lnSpc>
                          <a:spcBef>
                            <a:spcPts val="600"/>
                          </a:spcBef>
                          <a:buClr>
                            <a:schemeClr val="accent1"/>
                          </a:buClr>
                          <a:buSzPct val="80000"/>
                          <a:buFont typeface="Webdings" panose="05030102010509060703" pitchFamily="18" charset="2"/>
                          <a:buNone/>
                        </a:pPr>
                        <a:r>
                          <a:rPr lang="zh-CN" altLang="en-US" sz="2000" b="1" dirty="0">
                            <a:solidFill>
                              <a:srgbClr val="FFFFFF"/>
                            </a:solidFill>
                            <a:latin typeface="Calibri" panose="020F0502020204030204" pitchFamily="34" charset="0"/>
                          </a:rPr>
                          <a:t>化疗   放疗</a:t>
                        </a:r>
                        <a:endParaRPr lang="zh-CN" altLang="en-US" sz="2000" b="1" dirty="0">
                          <a:solidFill>
                            <a:srgbClr val="FFFFFF"/>
                          </a:solidFill>
                          <a:latin typeface="Calibri" panose="020F0502020204030204" pitchFamily="34" charset="0"/>
                        </a:endParaRPr>
                      </a:p>
                    </a:txBody>
                    <a:tcPr marL="91414" marR="91414" marT="45771" marB="45771"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alpha val="100000"/>
                        </a:srgbClr>
                      </a:solidFill>
                    </a:tcPr>
                  </a:tc>
                </a:tr>
              </a:tbl>
            </a:graphicData>
          </a:graphic>
        </p:graphicFrame>
        <p:graphicFrame>
          <p:nvGraphicFramePr>
            <p:cNvPr id="4194306" name="表格 13"/>
            <p:cNvGraphicFramePr/>
            <p:nvPr/>
          </p:nvGraphicFramePr>
          <p:xfrm>
            <a:off x="7923213" y="2581275"/>
            <a:ext cx="1417637" cy="783999"/>
          </p:xfrm>
          <a:graphic>
            <a:graphicData uri="http://schemas.openxmlformats.org/drawingml/2006/table">
              <a:tbl>
                <a:tblPr/>
                <a:tblGrid>
                  <a:gridCol w="1417637"/>
                </a:tblGrid>
                <a:tr h="776288">
                  <a:tc>
                    <a:txBody>
                      <a:bodyPr/>
                      <a:lstStyle>
                        <a:lvl1pPr marL="342900" lvl="0" indent="-342900" algn="l" defTabSz="914400" eaLnBrk="0" fontAlgn="base" latinLnBrk="0" hangingPunct="0">
                          <a:lnSpc>
                            <a:spcPct val="100000"/>
                          </a:lnSpc>
                          <a:spcBef>
                            <a:spcPct val="20000"/>
                          </a:spcBef>
                          <a:spcAft>
                            <a:spcPct val="0"/>
                          </a:spcAft>
                          <a:buClr>
                            <a:schemeClr val="hlink"/>
                          </a:buClr>
                          <a:buSzPct val="120000"/>
                          <a:buChar char="•"/>
                          <a:defRPr sz="2800" b="0" i="0" u="none" kern="1200" baseline="0">
                            <a:solidFill>
                              <a:schemeClr val="tx1"/>
                            </a:solidFill>
                            <a:latin typeface="Arial" panose="020B0604020202020204" pitchFamily="34" charset="0"/>
                            <a:ea typeface="宋体" pitchFamily="2" charset="-122"/>
                          </a:defRPr>
                        </a:lvl1pPr>
                        <a:lvl2pPr marL="742950" lvl="1" indent="-285750" algn="l" defTabSz="914400" eaLnBrk="0" fontAlgn="base" latinLnBrk="0" hangingPunct="0">
                          <a:lnSpc>
                            <a:spcPct val="100000"/>
                          </a:lnSpc>
                          <a:spcBef>
                            <a:spcPct val="20000"/>
                          </a:spcBef>
                          <a:spcAft>
                            <a:spcPct val="0"/>
                          </a:spcAft>
                          <a:buFont typeface="Tahoma" panose="020B0604030504040204" pitchFamily="34" charset="0"/>
                          <a:buChar char="–"/>
                          <a:defRPr sz="2400" b="0" i="0" u="none" kern="1200" baseline="0">
                            <a:solidFill>
                              <a:schemeClr val="tx1"/>
                            </a:solidFill>
                            <a:latin typeface="Arial" panose="020B0604020202020204" pitchFamily="34" charset="0"/>
                            <a:ea typeface="宋体" pitchFamily="2" charset="-122"/>
                          </a:defRPr>
                        </a:lvl2pPr>
                        <a:lvl3pPr marL="1143000" lvl="2" indent="-228600" algn="l" defTabSz="914400" eaLnBrk="0" fontAlgn="base" latinLnBrk="0" hangingPunct="0">
                          <a:lnSpc>
                            <a:spcPct val="100000"/>
                          </a:lnSpc>
                          <a:spcBef>
                            <a:spcPct val="20000"/>
                          </a:spcBef>
                          <a:spcAft>
                            <a:spcPct val="0"/>
                          </a:spcAft>
                          <a:buClr>
                            <a:schemeClr val="hlink"/>
                          </a:buClr>
                          <a:buSzPct val="120000"/>
                          <a:buFont typeface="Tahoma" panose="020B0604030504040204" pitchFamily="34" charset="0"/>
                          <a:buChar char="•"/>
                          <a:defRPr sz="2000" b="0" i="0" u="none" kern="1200" baseline="0">
                            <a:solidFill>
                              <a:schemeClr val="tx1"/>
                            </a:solidFill>
                            <a:latin typeface="Arial" panose="020B0604020202020204" pitchFamily="34" charset="0"/>
                            <a:ea typeface="宋体" pitchFamily="2" charset="-122"/>
                          </a:defRPr>
                        </a:lvl3pPr>
                        <a:lvl4pPr marL="1600200" lvl="3" indent="-228600" algn="l" defTabSz="914400" eaLnBrk="0" fontAlgn="base" latinLnBrk="0" hangingPunct="0">
                          <a:lnSpc>
                            <a:spcPct val="100000"/>
                          </a:lnSpc>
                          <a:spcBef>
                            <a:spcPct val="20000"/>
                          </a:spcBef>
                          <a:spcAft>
                            <a:spcPct val="0"/>
                          </a:spcAft>
                          <a:buFont typeface="Tahoma" panose="020B0604030504040204" pitchFamily="34" charset="0"/>
                          <a:buChar char="–"/>
                          <a:defRPr sz="1800" b="0" i="0" u="none" kern="1200" baseline="0">
                            <a:solidFill>
                              <a:schemeClr val="tx1"/>
                            </a:solidFill>
                            <a:latin typeface="Arial" panose="020B0604020202020204" pitchFamily="34" charset="0"/>
                            <a:ea typeface="宋体" pitchFamily="2" charset="-122"/>
                          </a:defRPr>
                        </a:lvl4pPr>
                        <a:lvl5pPr marL="2057400" lvl="4" indent="-228600" algn="l" defTabSz="91440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v"/>
                          <a:defRPr sz="1800" b="0" i="0" u="none" kern="1200" baseline="0">
                            <a:solidFill>
                              <a:schemeClr val="tx1"/>
                            </a:solidFill>
                            <a:latin typeface="Arial" panose="020B0604020202020204" pitchFamily="34" charset="0"/>
                            <a:ea typeface="宋体" pitchFamily="2" charset="-122"/>
                          </a:defRPr>
                        </a:lvl5pPr>
                      </a:lstStyle>
                      <a:p>
                        <a:pPr marL="0" lvl="0" indent="0" algn="just" eaLnBrk="1" hangingPunct="1">
                          <a:lnSpc>
                            <a:spcPct val="110000"/>
                          </a:lnSpc>
                          <a:spcBef>
                            <a:spcPts val="600"/>
                          </a:spcBef>
                          <a:buClr>
                            <a:schemeClr val="accent1"/>
                          </a:buClr>
                          <a:buSzPct val="80000"/>
                          <a:buFont typeface="Webdings" panose="05030102010509060703" pitchFamily="18" charset="2"/>
                          <a:buNone/>
                        </a:pPr>
                        <a:r>
                          <a:rPr lang="zh-CN" altLang="en-US" sz="2000" b="1" dirty="0">
                            <a:solidFill>
                              <a:srgbClr val="FFFFFF"/>
                            </a:solidFill>
                            <a:latin typeface="Calibri" panose="020F0502020204030204" pitchFamily="34" charset="0"/>
                          </a:rPr>
                          <a:t>中医治疗</a:t>
                        </a:r>
                        <a:endParaRPr lang="zh-CN" altLang="en-US" sz="2000" b="1" dirty="0">
                          <a:solidFill>
                            <a:srgbClr val="FFFFFF"/>
                          </a:solidFill>
                          <a:latin typeface="Calibri" panose="020F0502020204030204" pitchFamily="34" charset="0"/>
                        </a:endParaRPr>
                      </a:p>
                    </a:txBody>
                    <a:tcPr marL="91439" marR="91439" marT="45739" marB="45739"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alpha val="100000"/>
                        </a:srgbClr>
                      </a:solidFill>
                    </a:tcPr>
                  </a:tc>
                </a:tr>
              </a:tbl>
            </a:graphicData>
          </a:graphic>
        </p:graphicFrame>
        <p:sp>
          <p:nvSpPr>
            <p:cNvPr id="1048838" name="右箭头 23560"/>
            <p:cNvSpPr>
              <a:spLocks noChangeArrowheads="1"/>
            </p:cNvSpPr>
            <p:nvPr/>
          </p:nvSpPr>
          <p:spPr bwMode="auto">
            <a:xfrm>
              <a:off x="3638550" y="2852738"/>
              <a:ext cx="695325" cy="304800"/>
            </a:xfrm>
            <a:prstGeom prst="rightArrow">
              <a:avLst>
                <a:gd name="adj1" fmla="val 50000"/>
                <a:gd name="adj2" fmla="val 32085"/>
              </a:avLst>
            </a:prstGeom>
            <a:solidFill>
              <a:schemeClr val="accent1"/>
            </a:solidFill>
            <a:ln w="9525">
              <a:solidFill>
                <a:schemeClr val="tx1"/>
              </a:solidFill>
              <a:miter lim="800000"/>
            </a:ln>
          </p:spPr>
          <p:txBody>
            <a:bodyPr/>
            <a:lstStyle/>
            <a:p>
              <a:pPr eaLnBrk="0" hangingPunct="0"/>
              <a:endParaRPr lang="zh-CN" altLang="en-US"/>
            </a:p>
          </p:txBody>
        </p:sp>
        <p:sp>
          <p:nvSpPr>
            <p:cNvPr id="1048839" name="右箭头 23560"/>
            <p:cNvSpPr>
              <a:spLocks noChangeArrowheads="1"/>
            </p:cNvSpPr>
            <p:nvPr/>
          </p:nvSpPr>
          <p:spPr bwMode="auto">
            <a:xfrm>
              <a:off x="6819900" y="2852738"/>
              <a:ext cx="695325" cy="304800"/>
            </a:xfrm>
            <a:prstGeom prst="rightArrow">
              <a:avLst>
                <a:gd name="adj1" fmla="val 50000"/>
                <a:gd name="adj2" fmla="val 32085"/>
              </a:avLst>
            </a:prstGeom>
            <a:solidFill>
              <a:schemeClr val="accent1"/>
            </a:solidFill>
            <a:ln w="9525">
              <a:solidFill>
                <a:schemeClr val="tx1"/>
              </a:solidFill>
              <a:miter lim="800000"/>
            </a:ln>
          </p:spPr>
          <p:txBody>
            <a:bodyPr/>
            <a:lstStyle/>
            <a:p>
              <a:pPr eaLnBrk="0" hangingPunct="0"/>
              <a:endParaRPr lang="zh-CN" altLang="en-US"/>
            </a:p>
          </p:txBody>
        </p:sp>
        <p:sp>
          <p:nvSpPr>
            <p:cNvPr id="1048840" name="下箭头 23600"/>
            <p:cNvSpPr>
              <a:spLocks noChangeArrowheads="1"/>
            </p:cNvSpPr>
            <p:nvPr/>
          </p:nvSpPr>
          <p:spPr bwMode="auto">
            <a:xfrm>
              <a:off x="5356225" y="3505200"/>
              <a:ext cx="360363" cy="728663"/>
            </a:xfrm>
            <a:prstGeom prst="downArrow">
              <a:avLst>
                <a:gd name="adj1" fmla="val 50000"/>
                <a:gd name="adj2" fmla="val 38456"/>
              </a:avLst>
            </a:prstGeom>
            <a:solidFill>
              <a:schemeClr val="accent1"/>
            </a:solidFill>
            <a:ln w="9525">
              <a:solidFill>
                <a:schemeClr val="tx1"/>
              </a:solidFill>
              <a:miter lim="800000"/>
            </a:ln>
          </p:spPr>
          <p:txBody>
            <a:bodyPr/>
            <a:lstStyle/>
            <a:p>
              <a:pPr eaLnBrk="0" hangingPunct="0"/>
              <a:endParaRPr lang="zh-CN" altLang="en-US"/>
            </a:p>
          </p:txBody>
        </p:sp>
        <p:graphicFrame>
          <p:nvGraphicFramePr>
            <p:cNvPr id="4194307" name="表格 19"/>
            <p:cNvGraphicFramePr/>
            <p:nvPr/>
          </p:nvGraphicFramePr>
          <p:xfrm>
            <a:off x="2701925" y="4344988"/>
            <a:ext cx="4606925" cy="2015310"/>
          </p:xfrm>
          <a:graphic>
            <a:graphicData uri="http://schemas.openxmlformats.org/drawingml/2006/table">
              <a:tbl>
                <a:tblPr/>
                <a:tblGrid>
                  <a:gridCol w="2321245"/>
                  <a:gridCol w="789414"/>
                  <a:gridCol w="1496266"/>
                </a:tblGrid>
                <a:tr h="1142624">
                  <a:tc>
                    <a:txBody>
                      <a:bodyPr/>
                      <a:lstStyle>
                        <a:lvl1pPr marL="342900" lvl="0" indent="-342900" algn="l" defTabSz="914400" eaLnBrk="0" fontAlgn="base" latinLnBrk="0" hangingPunct="0">
                          <a:lnSpc>
                            <a:spcPct val="100000"/>
                          </a:lnSpc>
                          <a:spcBef>
                            <a:spcPct val="20000"/>
                          </a:spcBef>
                          <a:spcAft>
                            <a:spcPct val="0"/>
                          </a:spcAft>
                          <a:buClr>
                            <a:schemeClr val="hlink"/>
                          </a:buClr>
                          <a:buSzPct val="120000"/>
                          <a:buChar char="•"/>
                          <a:defRPr sz="2800" b="0" i="0" u="none" kern="1200" baseline="0">
                            <a:solidFill>
                              <a:schemeClr val="tx1"/>
                            </a:solidFill>
                            <a:latin typeface="Arial" panose="020B0604020202020204" pitchFamily="34" charset="0"/>
                            <a:ea typeface="宋体" pitchFamily="2" charset="-122"/>
                          </a:defRPr>
                        </a:lvl1pPr>
                        <a:lvl2pPr marL="742950" lvl="1" indent="-285750" algn="l" defTabSz="914400" eaLnBrk="0" fontAlgn="base" latinLnBrk="0" hangingPunct="0">
                          <a:lnSpc>
                            <a:spcPct val="100000"/>
                          </a:lnSpc>
                          <a:spcBef>
                            <a:spcPct val="20000"/>
                          </a:spcBef>
                          <a:spcAft>
                            <a:spcPct val="0"/>
                          </a:spcAft>
                          <a:buFont typeface="Tahoma" panose="020B0604030504040204" pitchFamily="34" charset="0"/>
                          <a:buChar char="–"/>
                          <a:defRPr sz="2400" b="0" i="0" u="none" kern="1200" baseline="0">
                            <a:solidFill>
                              <a:schemeClr val="tx1"/>
                            </a:solidFill>
                            <a:latin typeface="Arial" panose="020B0604020202020204" pitchFamily="34" charset="0"/>
                            <a:ea typeface="宋体" pitchFamily="2" charset="-122"/>
                          </a:defRPr>
                        </a:lvl2pPr>
                        <a:lvl3pPr marL="1143000" lvl="2" indent="-228600" algn="l" defTabSz="914400" eaLnBrk="0" fontAlgn="base" latinLnBrk="0" hangingPunct="0">
                          <a:lnSpc>
                            <a:spcPct val="100000"/>
                          </a:lnSpc>
                          <a:spcBef>
                            <a:spcPct val="20000"/>
                          </a:spcBef>
                          <a:spcAft>
                            <a:spcPct val="0"/>
                          </a:spcAft>
                          <a:buClr>
                            <a:schemeClr val="hlink"/>
                          </a:buClr>
                          <a:buSzPct val="120000"/>
                          <a:buFont typeface="Tahoma" panose="020B0604030504040204" pitchFamily="34" charset="0"/>
                          <a:buChar char="•"/>
                          <a:defRPr sz="2000" b="0" i="0" u="none" kern="1200" baseline="0">
                            <a:solidFill>
                              <a:schemeClr val="tx1"/>
                            </a:solidFill>
                            <a:latin typeface="Arial" panose="020B0604020202020204" pitchFamily="34" charset="0"/>
                            <a:ea typeface="宋体" pitchFamily="2" charset="-122"/>
                          </a:defRPr>
                        </a:lvl3pPr>
                        <a:lvl4pPr marL="1600200" lvl="3" indent="-228600" algn="l" defTabSz="914400" eaLnBrk="0" fontAlgn="base" latinLnBrk="0" hangingPunct="0">
                          <a:lnSpc>
                            <a:spcPct val="100000"/>
                          </a:lnSpc>
                          <a:spcBef>
                            <a:spcPct val="20000"/>
                          </a:spcBef>
                          <a:spcAft>
                            <a:spcPct val="0"/>
                          </a:spcAft>
                          <a:buFont typeface="Tahoma" panose="020B0604030504040204" pitchFamily="34" charset="0"/>
                          <a:buChar char="–"/>
                          <a:defRPr sz="1800" b="0" i="0" u="none" kern="1200" baseline="0">
                            <a:solidFill>
                              <a:schemeClr val="tx1"/>
                            </a:solidFill>
                            <a:latin typeface="Arial" panose="020B0604020202020204" pitchFamily="34" charset="0"/>
                            <a:ea typeface="宋体" pitchFamily="2" charset="-122"/>
                          </a:defRPr>
                        </a:lvl4pPr>
                        <a:lvl5pPr marL="2057400" lvl="4" indent="-228600" algn="l" defTabSz="91440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v"/>
                          <a:defRPr sz="1800" b="0" i="0" u="none" kern="1200" baseline="0">
                            <a:solidFill>
                              <a:schemeClr val="tx1"/>
                            </a:solidFill>
                            <a:latin typeface="Arial" panose="020B0604020202020204" pitchFamily="34" charset="0"/>
                            <a:ea typeface="宋体" pitchFamily="2" charset="-122"/>
                          </a:defRPr>
                        </a:lvl5pPr>
                      </a:lstStyle>
                      <a:p>
                        <a:pPr marL="0" lvl="0" indent="0" algn="just" eaLnBrk="1" hangingPunct="1">
                          <a:lnSpc>
                            <a:spcPct val="110000"/>
                          </a:lnSpc>
                          <a:spcBef>
                            <a:spcPts val="600"/>
                          </a:spcBef>
                          <a:buClr>
                            <a:schemeClr val="accent1"/>
                          </a:buClr>
                          <a:buSzPct val="80000"/>
                          <a:buFont typeface="Webdings" panose="05030102010509060703" pitchFamily="18" charset="2"/>
                          <a:buNone/>
                        </a:pPr>
                        <a:r>
                          <a:rPr lang="zh-CN" altLang="en-US" sz="1800" b="1" dirty="0">
                            <a:solidFill>
                              <a:srgbClr val="FFFFFF"/>
                            </a:solidFill>
                            <a:latin typeface="Calibri" panose="020F0502020204030204" pitchFamily="34" charset="0"/>
                          </a:rPr>
                          <a:t>传统治疗：每期费用</a:t>
                        </a:r>
                        <a:r>
                          <a:rPr lang="en-US" altLang="x-none" sz="1800" b="1" dirty="0">
                            <a:solidFill>
                              <a:srgbClr val="FFFFFF"/>
                            </a:solidFill>
                            <a:latin typeface="Calibri" panose="020F0502020204030204" pitchFamily="34" charset="0"/>
                          </a:rPr>
                          <a:t>9000   </a:t>
                        </a:r>
                        <a:endParaRPr lang="en-US" altLang="x-none" sz="2800" b="1" dirty="0">
                          <a:solidFill>
                            <a:srgbClr val="FFFFFF"/>
                          </a:solidFill>
                          <a:latin typeface="Calibri" panose="020F0502020204030204" pitchFamily="34" charset="0"/>
                        </a:endParaRPr>
                      </a:p>
                    </a:txBody>
                    <a:tcPr marL="91453" marR="91453" marT="45730" marB="4573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SzPct val="120000"/>
                          <a:buChar char="•"/>
                          <a:defRPr sz="2800" b="0" i="0" u="none" kern="1200" baseline="0">
                            <a:solidFill>
                              <a:schemeClr val="tx1"/>
                            </a:solidFill>
                            <a:latin typeface="Arial" panose="020B0604020202020204" pitchFamily="34" charset="0"/>
                            <a:ea typeface="宋体" pitchFamily="2" charset="-122"/>
                          </a:defRPr>
                        </a:lvl1pPr>
                        <a:lvl2pPr marL="742950" lvl="1" indent="-285750" algn="l" defTabSz="914400" eaLnBrk="0" fontAlgn="base" latinLnBrk="0" hangingPunct="0">
                          <a:lnSpc>
                            <a:spcPct val="100000"/>
                          </a:lnSpc>
                          <a:spcBef>
                            <a:spcPct val="20000"/>
                          </a:spcBef>
                          <a:spcAft>
                            <a:spcPct val="0"/>
                          </a:spcAft>
                          <a:buFont typeface="Tahoma" panose="020B0604030504040204" pitchFamily="34" charset="0"/>
                          <a:buChar char="–"/>
                          <a:defRPr sz="2400" b="0" i="0" u="none" kern="1200" baseline="0">
                            <a:solidFill>
                              <a:schemeClr val="tx1"/>
                            </a:solidFill>
                            <a:latin typeface="Arial" panose="020B0604020202020204" pitchFamily="34" charset="0"/>
                            <a:ea typeface="宋体" pitchFamily="2" charset="-122"/>
                          </a:defRPr>
                        </a:lvl2pPr>
                        <a:lvl3pPr marL="1143000" lvl="2" indent="-228600" algn="l" defTabSz="914400" eaLnBrk="0" fontAlgn="base" latinLnBrk="0" hangingPunct="0">
                          <a:lnSpc>
                            <a:spcPct val="100000"/>
                          </a:lnSpc>
                          <a:spcBef>
                            <a:spcPct val="20000"/>
                          </a:spcBef>
                          <a:spcAft>
                            <a:spcPct val="0"/>
                          </a:spcAft>
                          <a:buClr>
                            <a:schemeClr val="hlink"/>
                          </a:buClr>
                          <a:buSzPct val="120000"/>
                          <a:buFont typeface="Tahoma" panose="020B0604030504040204" pitchFamily="34" charset="0"/>
                          <a:buChar char="•"/>
                          <a:defRPr sz="2000" b="0" i="0" u="none" kern="1200" baseline="0">
                            <a:solidFill>
                              <a:schemeClr val="tx1"/>
                            </a:solidFill>
                            <a:latin typeface="Arial" panose="020B0604020202020204" pitchFamily="34" charset="0"/>
                            <a:ea typeface="宋体" pitchFamily="2" charset="-122"/>
                          </a:defRPr>
                        </a:lvl3pPr>
                        <a:lvl4pPr marL="1600200" lvl="3" indent="-228600" algn="l" defTabSz="914400" eaLnBrk="0" fontAlgn="base" latinLnBrk="0" hangingPunct="0">
                          <a:lnSpc>
                            <a:spcPct val="100000"/>
                          </a:lnSpc>
                          <a:spcBef>
                            <a:spcPct val="20000"/>
                          </a:spcBef>
                          <a:spcAft>
                            <a:spcPct val="0"/>
                          </a:spcAft>
                          <a:buFont typeface="Tahoma" panose="020B0604030504040204" pitchFamily="34" charset="0"/>
                          <a:buChar char="–"/>
                          <a:defRPr sz="1800" b="0" i="0" u="none" kern="1200" baseline="0">
                            <a:solidFill>
                              <a:schemeClr val="tx1"/>
                            </a:solidFill>
                            <a:latin typeface="Arial" panose="020B0604020202020204" pitchFamily="34" charset="0"/>
                            <a:ea typeface="宋体" pitchFamily="2" charset="-122"/>
                          </a:defRPr>
                        </a:lvl4pPr>
                        <a:lvl5pPr marL="2057400" lvl="4" indent="-228600" algn="l" defTabSz="91440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v"/>
                          <a:defRPr sz="1800" b="0" i="0" u="none" kern="1200" baseline="0">
                            <a:solidFill>
                              <a:schemeClr val="tx1"/>
                            </a:solidFill>
                            <a:latin typeface="Arial" panose="020B0604020202020204" pitchFamily="34" charset="0"/>
                            <a:ea typeface="宋体" pitchFamily="2" charset="-122"/>
                          </a:defRPr>
                        </a:lvl5pPr>
                      </a:lstStyle>
                      <a:p>
                        <a:pPr marL="0" lvl="0" indent="0" algn="just" eaLnBrk="1" hangingPunct="1">
                          <a:lnSpc>
                            <a:spcPct val="110000"/>
                          </a:lnSpc>
                          <a:spcBef>
                            <a:spcPts val="600"/>
                          </a:spcBef>
                          <a:buClr>
                            <a:schemeClr val="accent1"/>
                          </a:buClr>
                          <a:buSzPct val="80000"/>
                          <a:buFont typeface="Webdings" panose="05030102010509060703" pitchFamily="18" charset="2"/>
                          <a:buNone/>
                        </a:pPr>
                        <a:r>
                          <a:rPr lang="en-US" altLang="x-none" sz="1800" b="1" dirty="0">
                            <a:solidFill>
                              <a:srgbClr val="FFFFFF"/>
                            </a:solidFill>
                            <a:latin typeface="Calibri" panose="020F0502020204030204" pitchFamily="34" charset="0"/>
                          </a:rPr>
                          <a:t>10</a:t>
                        </a:r>
                        <a:r>
                          <a:rPr lang="zh-CN" altLang="en-US" sz="1800" b="1" dirty="0">
                            <a:solidFill>
                              <a:srgbClr val="FFFFFF"/>
                            </a:solidFill>
                            <a:latin typeface="Calibri" panose="020F0502020204030204" pitchFamily="34" charset="0"/>
                          </a:rPr>
                          <a:t>期</a:t>
                        </a:r>
                        <a:endParaRPr lang="zh-CN" altLang="en-US" sz="2800" b="1" dirty="0">
                          <a:solidFill>
                            <a:srgbClr val="FFFFFF"/>
                          </a:solidFill>
                          <a:latin typeface="Calibri" panose="020F0502020204030204" pitchFamily="34" charset="0"/>
                        </a:endParaRPr>
                      </a:p>
                    </a:txBody>
                    <a:tcPr marL="91453" marR="91453" marT="45730" marB="4573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SzPct val="120000"/>
                          <a:buChar char="•"/>
                          <a:defRPr sz="2800" b="0" i="0" u="none" kern="1200" baseline="0">
                            <a:solidFill>
                              <a:schemeClr val="tx1"/>
                            </a:solidFill>
                            <a:latin typeface="Arial" panose="020B0604020202020204" pitchFamily="34" charset="0"/>
                            <a:ea typeface="宋体" pitchFamily="2" charset="-122"/>
                          </a:defRPr>
                        </a:lvl1pPr>
                        <a:lvl2pPr marL="742950" lvl="1" indent="-285750" algn="l" defTabSz="914400" eaLnBrk="0" fontAlgn="base" latinLnBrk="0" hangingPunct="0">
                          <a:lnSpc>
                            <a:spcPct val="100000"/>
                          </a:lnSpc>
                          <a:spcBef>
                            <a:spcPct val="20000"/>
                          </a:spcBef>
                          <a:spcAft>
                            <a:spcPct val="0"/>
                          </a:spcAft>
                          <a:buFont typeface="Tahoma" panose="020B0604030504040204" pitchFamily="34" charset="0"/>
                          <a:buChar char="–"/>
                          <a:defRPr sz="2400" b="0" i="0" u="none" kern="1200" baseline="0">
                            <a:solidFill>
                              <a:schemeClr val="tx1"/>
                            </a:solidFill>
                            <a:latin typeface="Arial" panose="020B0604020202020204" pitchFamily="34" charset="0"/>
                            <a:ea typeface="宋体" pitchFamily="2" charset="-122"/>
                          </a:defRPr>
                        </a:lvl2pPr>
                        <a:lvl3pPr marL="1143000" lvl="2" indent="-228600" algn="l" defTabSz="914400" eaLnBrk="0" fontAlgn="base" latinLnBrk="0" hangingPunct="0">
                          <a:lnSpc>
                            <a:spcPct val="100000"/>
                          </a:lnSpc>
                          <a:spcBef>
                            <a:spcPct val="20000"/>
                          </a:spcBef>
                          <a:spcAft>
                            <a:spcPct val="0"/>
                          </a:spcAft>
                          <a:buClr>
                            <a:schemeClr val="hlink"/>
                          </a:buClr>
                          <a:buSzPct val="120000"/>
                          <a:buFont typeface="Tahoma" panose="020B0604030504040204" pitchFamily="34" charset="0"/>
                          <a:buChar char="•"/>
                          <a:defRPr sz="2000" b="0" i="0" u="none" kern="1200" baseline="0">
                            <a:solidFill>
                              <a:schemeClr val="tx1"/>
                            </a:solidFill>
                            <a:latin typeface="Arial" panose="020B0604020202020204" pitchFamily="34" charset="0"/>
                            <a:ea typeface="宋体" pitchFamily="2" charset="-122"/>
                          </a:defRPr>
                        </a:lvl3pPr>
                        <a:lvl4pPr marL="1600200" lvl="3" indent="-228600" algn="l" defTabSz="914400" eaLnBrk="0" fontAlgn="base" latinLnBrk="0" hangingPunct="0">
                          <a:lnSpc>
                            <a:spcPct val="100000"/>
                          </a:lnSpc>
                          <a:spcBef>
                            <a:spcPct val="20000"/>
                          </a:spcBef>
                          <a:spcAft>
                            <a:spcPct val="0"/>
                          </a:spcAft>
                          <a:buFont typeface="Tahoma" panose="020B0604030504040204" pitchFamily="34" charset="0"/>
                          <a:buChar char="–"/>
                          <a:defRPr sz="1800" b="0" i="0" u="none" kern="1200" baseline="0">
                            <a:solidFill>
                              <a:schemeClr val="tx1"/>
                            </a:solidFill>
                            <a:latin typeface="Arial" panose="020B0604020202020204" pitchFamily="34" charset="0"/>
                            <a:ea typeface="宋体" pitchFamily="2" charset="-122"/>
                          </a:defRPr>
                        </a:lvl4pPr>
                        <a:lvl5pPr marL="2057400" lvl="4" indent="-228600" algn="l" defTabSz="91440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v"/>
                          <a:defRPr sz="1800" b="0" i="0" u="none" kern="1200" baseline="0">
                            <a:solidFill>
                              <a:schemeClr val="tx1"/>
                            </a:solidFill>
                            <a:latin typeface="Arial" panose="020B0604020202020204" pitchFamily="34" charset="0"/>
                            <a:ea typeface="宋体" pitchFamily="2" charset="-122"/>
                          </a:defRPr>
                        </a:lvl5pPr>
                      </a:lstStyle>
                      <a:p>
                        <a:pPr marL="0" lvl="0" indent="0" algn="just" eaLnBrk="1" hangingPunct="1">
                          <a:lnSpc>
                            <a:spcPct val="110000"/>
                          </a:lnSpc>
                          <a:spcBef>
                            <a:spcPts val="600"/>
                          </a:spcBef>
                          <a:buClr>
                            <a:schemeClr val="accent1"/>
                          </a:buClr>
                          <a:buSzPct val="80000"/>
                          <a:buFont typeface="Webdings" panose="05030102010509060703" pitchFamily="18" charset="2"/>
                          <a:buNone/>
                        </a:pPr>
                        <a:r>
                          <a:rPr lang="en-US" altLang="x-none" sz="4000" b="1" dirty="0">
                            <a:solidFill>
                              <a:srgbClr val="FFFFFF"/>
                            </a:solidFill>
                            <a:latin typeface="Calibri" panose="020F0502020204030204" pitchFamily="34" charset="0"/>
                          </a:rPr>
                          <a:t>9</a:t>
                        </a:r>
                        <a:r>
                          <a:rPr lang="zh-CN" altLang="en-US" sz="4000" b="1" dirty="0">
                            <a:solidFill>
                              <a:srgbClr val="FFFFFF"/>
                            </a:solidFill>
                            <a:latin typeface="Calibri" panose="020F0502020204030204" pitchFamily="34" charset="0"/>
                          </a:rPr>
                          <a:t>万</a:t>
                        </a:r>
                        <a:endParaRPr lang="zh-CN" altLang="en-US" sz="4000" b="1" dirty="0">
                          <a:solidFill>
                            <a:srgbClr val="FFFFFF"/>
                          </a:solidFill>
                          <a:latin typeface="Calibri" panose="020F0502020204030204" pitchFamily="34" charset="0"/>
                        </a:endParaRPr>
                      </a:p>
                    </a:txBody>
                    <a:tcPr marL="91453" marR="91453" marT="45730" marB="4573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0000">
                          <a:alpha val="100000"/>
                        </a:srgbClr>
                      </a:solidFill>
                    </a:tcPr>
                  </a:tc>
                </a:tr>
                <a:tr h="852863">
                  <a:tc>
                    <a:txBody>
                      <a:bodyPr/>
                      <a:lstStyle>
                        <a:lvl1pPr marL="342900" lvl="0" indent="-342900" algn="l" defTabSz="914400" eaLnBrk="0" fontAlgn="base" latinLnBrk="0" hangingPunct="0">
                          <a:lnSpc>
                            <a:spcPct val="100000"/>
                          </a:lnSpc>
                          <a:spcBef>
                            <a:spcPct val="20000"/>
                          </a:spcBef>
                          <a:spcAft>
                            <a:spcPct val="0"/>
                          </a:spcAft>
                          <a:buClr>
                            <a:schemeClr val="hlink"/>
                          </a:buClr>
                          <a:buSzPct val="120000"/>
                          <a:buChar char="•"/>
                          <a:defRPr sz="2800" b="0" i="0" u="none" kern="1200" baseline="0">
                            <a:solidFill>
                              <a:schemeClr val="tx1"/>
                            </a:solidFill>
                            <a:latin typeface="Arial" panose="020B0604020202020204" pitchFamily="34" charset="0"/>
                            <a:ea typeface="宋体" pitchFamily="2" charset="-122"/>
                          </a:defRPr>
                        </a:lvl1pPr>
                        <a:lvl2pPr marL="742950" lvl="1" indent="-285750" algn="l" defTabSz="914400" eaLnBrk="0" fontAlgn="base" latinLnBrk="0" hangingPunct="0">
                          <a:lnSpc>
                            <a:spcPct val="100000"/>
                          </a:lnSpc>
                          <a:spcBef>
                            <a:spcPct val="20000"/>
                          </a:spcBef>
                          <a:spcAft>
                            <a:spcPct val="0"/>
                          </a:spcAft>
                          <a:buFont typeface="Tahoma" panose="020B0604030504040204" pitchFamily="34" charset="0"/>
                          <a:buChar char="–"/>
                          <a:defRPr sz="2400" b="0" i="0" u="none" kern="1200" baseline="0">
                            <a:solidFill>
                              <a:schemeClr val="tx1"/>
                            </a:solidFill>
                            <a:latin typeface="Arial" panose="020B0604020202020204" pitchFamily="34" charset="0"/>
                            <a:ea typeface="宋体" pitchFamily="2" charset="-122"/>
                          </a:defRPr>
                        </a:lvl2pPr>
                        <a:lvl3pPr marL="1143000" lvl="2" indent="-228600" algn="l" defTabSz="914400" eaLnBrk="0" fontAlgn="base" latinLnBrk="0" hangingPunct="0">
                          <a:lnSpc>
                            <a:spcPct val="100000"/>
                          </a:lnSpc>
                          <a:spcBef>
                            <a:spcPct val="20000"/>
                          </a:spcBef>
                          <a:spcAft>
                            <a:spcPct val="0"/>
                          </a:spcAft>
                          <a:buClr>
                            <a:schemeClr val="hlink"/>
                          </a:buClr>
                          <a:buSzPct val="120000"/>
                          <a:buFont typeface="Tahoma" panose="020B0604030504040204" pitchFamily="34" charset="0"/>
                          <a:buChar char="•"/>
                          <a:defRPr sz="2000" b="0" i="0" u="none" kern="1200" baseline="0">
                            <a:solidFill>
                              <a:schemeClr val="tx1"/>
                            </a:solidFill>
                            <a:latin typeface="Arial" panose="020B0604020202020204" pitchFamily="34" charset="0"/>
                            <a:ea typeface="宋体" pitchFamily="2" charset="-122"/>
                          </a:defRPr>
                        </a:lvl3pPr>
                        <a:lvl4pPr marL="1600200" lvl="3" indent="-228600" algn="l" defTabSz="914400" eaLnBrk="0" fontAlgn="base" latinLnBrk="0" hangingPunct="0">
                          <a:lnSpc>
                            <a:spcPct val="100000"/>
                          </a:lnSpc>
                          <a:spcBef>
                            <a:spcPct val="20000"/>
                          </a:spcBef>
                          <a:spcAft>
                            <a:spcPct val="0"/>
                          </a:spcAft>
                          <a:buFont typeface="Tahoma" panose="020B0604030504040204" pitchFamily="34" charset="0"/>
                          <a:buChar char="–"/>
                          <a:defRPr sz="1800" b="0" i="0" u="none" kern="1200" baseline="0">
                            <a:solidFill>
                              <a:schemeClr val="tx1"/>
                            </a:solidFill>
                            <a:latin typeface="Arial" panose="020B0604020202020204" pitchFamily="34" charset="0"/>
                            <a:ea typeface="宋体" pitchFamily="2" charset="-122"/>
                          </a:defRPr>
                        </a:lvl4pPr>
                        <a:lvl5pPr marL="2057400" lvl="4" indent="-228600" algn="l" defTabSz="91440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v"/>
                          <a:defRPr sz="1800" b="0" i="0" u="none" kern="1200" baseline="0">
                            <a:solidFill>
                              <a:schemeClr val="tx1"/>
                            </a:solidFill>
                            <a:latin typeface="Arial" panose="020B0604020202020204" pitchFamily="34" charset="0"/>
                            <a:ea typeface="宋体" pitchFamily="2" charset="-122"/>
                          </a:defRPr>
                        </a:lvl5pPr>
                      </a:lstStyle>
                      <a:p>
                        <a:pPr marL="0" lvl="0" indent="0" algn="just" eaLnBrk="1" hangingPunct="1">
                          <a:lnSpc>
                            <a:spcPct val="110000"/>
                          </a:lnSpc>
                          <a:spcBef>
                            <a:spcPts val="600"/>
                          </a:spcBef>
                          <a:buClr>
                            <a:schemeClr val="accent1"/>
                          </a:buClr>
                          <a:buSzPct val="80000"/>
                          <a:buFont typeface="Webdings" panose="05030102010509060703" pitchFamily="18" charset="2"/>
                          <a:buNone/>
                        </a:pPr>
                        <a:r>
                          <a:rPr lang="zh-CN" altLang="en-US" sz="1800" dirty="0">
                            <a:solidFill>
                              <a:srgbClr val="000000"/>
                            </a:solidFill>
                            <a:latin typeface="Calibri" panose="020F0502020204030204" pitchFamily="34" charset="0"/>
                          </a:rPr>
                          <a:t>靶向治疗：每期费用</a:t>
                        </a:r>
                        <a:r>
                          <a:rPr lang="en-US" altLang="x-none" sz="1800" dirty="0">
                            <a:solidFill>
                              <a:srgbClr val="000000"/>
                            </a:solidFill>
                            <a:latin typeface="Calibri" panose="020F0502020204030204" pitchFamily="34" charset="0"/>
                          </a:rPr>
                          <a:t>3</a:t>
                        </a:r>
                        <a:r>
                          <a:rPr lang="zh-CN" altLang="en-US" sz="1800" dirty="0">
                            <a:solidFill>
                              <a:srgbClr val="000000"/>
                            </a:solidFill>
                            <a:latin typeface="Calibri" panose="020F0502020204030204" pitchFamily="34" charset="0"/>
                          </a:rPr>
                          <a:t>万</a:t>
                        </a:r>
                        <a:endParaRPr lang="zh-CN" altLang="en-US" sz="2800" dirty="0">
                          <a:solidFill>
                            <a:srgbClr val="000000"/>
                          </a:solidFill>
                          <a:latin typeface="Calibri" panose="020F0502020204030204" pitchFamily="34" charset="0"/>
                        </a:endParaRPr>
                      </a:p>
                    </a:txBody>
                    <a:tcPr marL="91453" marR="91453" marT="45730" marB="4573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SzPct val="120000"/>
                          <a:buChar char="•"/>
                          <a:defRPr sz="2800" b="0" i="0" u="none" kern="1200" baseline="0">
                            <a:solidFill>
                              <a:schemeClr val="tx1"/>
                            </a:solidFill>
                            <a:latin typeface="Arial" panose="020B0604020202020204" pitchFamily="34" charset="0"/>
                            <a:ea typeface="宋体" pitchFamily="2" charset="-122"/>
                          </a:defRPr>
                        </a:lvl1pPr>
                        <a:lvl2pPr marL="742950" lvl="1" indent="-285750" algn="l" defTabSz="914400" eaLnBrk="0" fontAlgn="base" latinLnBrk="0" hangingPunct="0">
                          <a:lnSpc>
                            <a:spcPct val="100000"/>
                          </a:lnSpc>
                          <a:spcBef>
                            <a:spcPct val="20000"/>
                          </a:spcBef>
                          <a:spcAft>
                            <a:spcPct val="0"/>
                          </a:spcAft>
                          <a:buFont typeface="Tahoma" panose="020B0604030504040204" pitchFamily="34" charset="0"/>
                          <a:buChar char="–"/>
                          <a:defRPr sz="2400" b="0" i="0" u="none" kern="1200" baseline="0">
                            <a:solidFill>
                              <a:schemeClr val="tx1"/>
                            </a:solidFill>
                            <a:latin typeface="Arial" panose="020B0604020202020204" pitchFamily="34" charset="0"/>
                            <a:ea typeface="宋体" pitchFamily="2" charset="-122"/>
                          </a:defRPr>
                        </a:lvl2pPr>
                        <a:lvl3pPr marL="1143000" lvl="2" indent="-228600" algn="l" defTabSz="914400" eaLnBrk="0" fontAlgn="base" latinLnBrk="0" hangingPunct="0">
                          <a:lnSpc>
                            <a:spcPct val="100000"/>
                          </a:lnSpc>
                          <a:spcBef>
                            <a:spcPct val="20000"/>
                          </a:spcBef>
                          <a:spcAft>
                            <a:spcPct val="0"/>
                          </a:spcAft>
                          <a:buClr>
                            <a:schemeClr val="hlink"/>
                          </a:buClr>
                          <a:buSzPct val="120000"/>
                          <a:buFont typeface="Tahoma" panose="020B0604030504040204" pitchFamily="34" charset="0"/>
                          <a:buChar char="•"/>
                          <a:defRPr sz="2000" b="0" i="0" u="none" kern="1200" baseline="0">
                            <a:solidFill>
                              <a:schemeClr val="tx1"/>
                            </a:solidFill>
                            <a:latin typeface="Arial" panose="020B0604020202020204" pitchFamily="34" charset="0"/>
                            <a:ea typeface="宋体" pitchFamily="2" charset="-122"/>
                          </a:defRPr>
                        </a:lvl3pPr>
                        <a:lvl4pPr marL="1600200" lvl="3" indent="-228600" algn="l" defTabSz="914400" eaLnBrk="0" fontAlgn="base" latinLnBrk="0" hangingPunct="0">
                          <a:lnSpc>
                            <a:spcPct val="100000"/>
                          </a:lnSpc>
                          <a:spcBef>
                            <a:spcPct val="20000"/>
                          </a:spcBef>
                          <a:spcAft>
                            <a:spcPct val="0"/>
                          </a:spcAft>
                          <a:buFont typeface="Tahoma" panose="020B0604030504040204" pitchFamily="34" charset="0"/>
                          <a:buChar char="–"/>
                          <a:defRPr sz="1800" b="0" i="0" u="none" kern="1200" baseline="0">
                            <a:solidFill>
                              <a:schemeClr val="tx1"/>
                            </a:solidFill>
                            <a:latin typeface="Arial" panose="020B0604020202020204" pitchFamily="34" charset="0"/>
                            <a:ea typeface="宋体" pitchFamily="2" charset="-122"/>
                          </a:defRPr>
                        </a:lvl4pPr>
                        <a:lvl5pPr marL="2057400" lvl="4" indent="-228600" algn="l" defTabSz="91440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v"/>
                          <a:defRPr sz="1800" b="0" i="0" u="none" kern="1200" baseline="0">
                            <a:solidFill>
                              <a:schemeClr val="tx1"/>
                            </a:solidFill>
                            <a:latin typeface="Arial" panose="020B0604020202020204" pitchFamily="34" charset="0"/>
                            <a:ea typeface="宋体" pitchFamily="2" charset="-122"/>
                          </a:defRPr>
                        </a:lvl5pPr>
                      </a:lstStyle>
                      <a:p>
                        <a:pPr marL="0" lvl="0" indent="0" algn="just" eaLnBrk="1" hangingPunct="1">
                          <a:lnSpc>
                            <a:spcPct val="110000"/>
                          </a:lnSpc>
                          <a:spcBef>
                            <a:spcPts val="600"/>
                          </a:spcBef>
                          <a:buClr>
                            <a:schemeClr val="accent1"/>
                          </a:buClr>
                          <a:buSzPct val="80000"/>
                          <a:buFont typeface="Webdings" panose="05030102010509060703" pitchFamily="18" charset="2"/>
                          <a:buNone/>
                        </a:pPr>
                        <a:r>
                          <a:rPr lang="en-US" altLang="x-none" sz="1800" dirty="0">
                            <a:solidFill>
                              <a:srgbClr val="000000"/>
                            </a:solidFill>
                            <a:latin typeface="Calibri" panose="020F0502020204030204" pitchFamily="34" charset="0"/>
                          </a:rPr>
                          <a:t>10</a:t>
                        </a:r>
                        <a:r>
                          <a:rPr lang="zh-CN" altLang="en-US" sz="1800" dirty="0">
                            <a:solidFill>
                              <a:srgbClr val="000000"/>
                            </a:solidFill>
                            <a:latin typeface="Calibri" panose="020F0502020204030204" pitchFamily="34" charset="0"/>
                          </a:rPr>
                          <a:t>期</a:t>
                        </a:r>
                        <a:endParaRPr lang="zh-CN" altLang="en-US" sz="2800" dirty="0">
                          <a:solidFill>
                            <a:srgbClr val="000000"/>
                          </a:solidFill>
                          <a:latin typeface="Calibri" panose="020F0502020204030204" pitchFamily="34" charset="0"/>
                        </a:endParaRPr>
                      </a:p>
                    </a:txBody>
                    <a:tcPr marL="91453" marR="91453" marT="45730" marB="4573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SzPct val="120000"/>
                          <a:buChar char="•"/>
                          <a:defRPr sz="2800" b="0" i="0" u="none" kern="1200" baseline="0">
                            <a:solidFill>
                              <a:schemeClr val="tx1"/>
                            </a:solidFill>
                            <a:latin typeface="Arial" panose="020B0604020202020204" pitchFamily="34" charset="0"/>
                            <a:ea typeface="宋体" pitchFamily="2" charset="-122"/>
                          </a:defRPr>
                        </a:lvl1pPr>
                        <a:lvl2pPr marL="742950" lvl="1" indent="-285750" algn="l" defTabSz="914400" eaLnBrk="0" fontAlgn="base" latinLnBrk="0" hangingPunct="0">
                          <a:lnSpc>
                            <a:spcPct val="100000"/>
                          </a:lnSpc>
                          <a:spcBef>
                            <a:spcPct val="20000"/>
                          </a:spcBef>
                          <a:spcAft>
                            <a:spcPct val="0"/>
                          </a:spcAft>
                          <a:buFont typeface="Tahoma" panose="020B0604030504040204" pitchFamily="34" charset="0"/>
                          <a:buChar char="–"/>
                          <a:defRPr sz="2400" b="0" i="0" u="none" kern="1200" baseline="0">
                            <a:solidFill>
                              <a:schemeClr val="tx1"/>
                            </a:solidFill>
                            <a:latin typeface="Arial" panose="020B0604020202020204" pitchFamily="34" charset="0"/>
                            <a:ea typeface="宋体" pitchFamily="2" charset="-122"/>
                          </a:defRPr>
                        </a:lvl2pPr>
                        <a:lvl3pPr marL="1143000" lvl="2" indent="-228600" algn="l" defTabSz="914400" eaLnBrk="0" fontAlgn="base" latinLnBrk="0" hangingPunct="0">
                          <a:lnSpc>
                            <a:spcPct val="100000"/>
                          </a:lnSpc>
                          <a:spcBef>
                            <a:spcPct val="20000"/>
                          </a:spcBef>
                          <a:spcAft>
                            <a:spcPct val="0"/>
                          </a:spcAft>
                          <a:buClr>
                            <a:schemeClr val="hlink"/>
                          </a:buClr>
                          <a:buSzPct val="120000"/>
                          <a:buFont typeface="Tahoma" panose="020B0604030504040204" pitchFamily="34" charset="0"/>
                          <a:buChar char="•"/>
                          <a:defRPr sz="2000" b="0" i="0" u="none" kern="1200" baseline="0">
                            <a:solidFill>
                              <a:schemeClr val="tx1"/>
                            </a:solidFill>
                            <a:latin typeface="Arial" panose="020B0604020202020204" pitchFamily="34" charset="0"/>
                            <a:ea typeface="宋体" pitchFamily="2" charset="-122"/>
                          </a:defRPr>
                        </a:lvl3pPr>
                        <a:lvl4pPr marL="1600200" lvl="3" indent="-228600" algn="l" defTabSz="914400" eaLnBrk="0" fontAlgn="base" latinLnBrk="0" hangingPunct="0">
                          <a:lnSpc>
                            <a:spcPct val="100000"/>
                          </a:lnSpc>
                          <a:spcBef>
                            <a:spcPct val="20000"/>
                          </a:spcBef>
                          <a:spcAft>
                            <a:spcPct val="0"/>
                          </a:spcAft>
                          <a:buFont typeface="Tahoma" panose="020B0604030504040204" pitchFamily="34" charset="0"/>
                          <a:buChar char="–"/>
                          <a:defRPr sz="1800" b="0" i="0" u="none" kern="1200" baseline="0">
                            <a:solidFill>
                              <a:schemeClr val="tx1"/>
                            </a:solidFill>
                            <a:latin typeface="Arial" panose="020B0604020202020204" pitchFamily="34" charset="0"/>
                            <a:ea typeface="宋体" pitchFamily="2" charset="-122"/>
                          </a:defRPr>
                        </a:lvl4pPr>
                        <a:lvl5pPr marL="2057400" lvl="4" indent="-228600" algn="l" defTabSz="91440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v"/>
                          <a:defRPr sz="1800" b="0" i="0" u="none" kern="1200" baseline="0">
                            <a:solidFill>
                              <a:schemeClr val="tx1"/>
                            </a:solidFill>
                            <a:latin typeface="Arial" panose="020B0604020202020204" pitchFamily="34" charset="0"/>
                            <a:ea typeface="宋体" pitchFamily="2" charset="-122"/>
                          </a:defRPr>
                        </a:lvl5pPr>
                      </a:lstStyle>
                      <a:p>
                        <a:pPr marL="0" lvl="0" indent="0" algn="just" eaLnBrk="1" hangingPunct="1">
                          <a:lnSpc>
                            <a:spcPct val="110000"/>
                          </a:lnSpc>
                          <a:spcBef>
                            <a:spcPts val="600"/>
                          </a:spcBef>
                          <a:buClr>
                            <a:schemeClr val="accent1"/>
                          </a:buClr>
                          <a:buSzPct val="80000"/>
                          <a:buFont typeface="Webdings" panose="05030102010509060703" pitchFamily="18" charset="2"/>
                          <a:buNone/>
                        </a:pPr>
                        <a:r>
                          <a:rPr lang="en-US" altLang="x-none" sz="4000" b="1" dirty="0">
                            <a:solidFill>
                              <a:srgbClr val="000000"/>
                            </a:solidFill>
                            <a:latin typeface="Calibri" panose="020F0502020204030204" pitchFamily="34" charset="0"/>
                          </a:rPr>
                          <a:t>30</a:t>
                        </a:r>
                        <a:r>
                          <a:rPr lang="zh-CN" altLang="en-US" sz="4000" b="1" dirty="0">
                            <a:solidFill>
                              <a:srgbClr val="000000"/>
                            </a:solidFill>
                            <a:latin typeface="Calibri" panose="020F0502020204030204" pitchFamily="34" charset="0"/>
                          </a:rPr>
                          <a:t>万</a:t>
                        </a:r>
                        <a:endParaRPr lang="zh-CN" altLang="en-US" sz="4000" b="1" dirty="0">
                          <a:solidFill>
                            <a:srgbClr val="000000"/>
                          </a:solidFill>
                          <a:latin typeface="Calibri" panose="020F0502020204030204" pitchFamily="34" charset="0"/>
                        </a:endParaRPr>
                      </a:p>
                    </a:txBody>
                    <a:tcPr marL="91453" marR="91453" marT="45730" marB="4573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0000">
                          <a:alpha val="100000"/>
                        </a:srgbClr>
                      </a:solidFill>
                    </a:tcPr>
                  </a:tc>
                </a:tr>
              </a:tbl>
            </a:graphicData>
          </a:graphic>
        </p:graphicFrame>
        <p:sp>
          <p:nvSpPr>
            <p:cNvPr id="1048841" name="文本框 23601"/>
            <p:cNvSpPr txBox="1">
              <a:spLocks noChangeArrowheads="1"/>
            </p:cNvSpPr>
            <p:nvPr/>
          </p:nvSpPr>
          <p:spPr bwMode="auto">
            <a:xfrm>
              <a:off x="8208963" y="4743450"/>
              <a:ext cx="2959100" cy="2554970"/>
            </a:xfrm>
            <a:prstGeom prst="rect">
              <a:avLst/>
            </a:prstGeom>
            <a:noFill/>
            <a:ln w="9525">
              <a:noFill/>
              <a:miter lim="800000"/>
            </a:ln>
          </p:spPr>
          <p:txBody>
            <a:bodyPr>
              <a:spAutoFit/>
            </a:bodyPr>
            <a:lstStyle/>
            <a:p>
              <a:pPr eaLnBrk="0" hangingPunct="0"/>
              <a:r>
                <a:rPr lang="en-US" altLang="zh-CN" sz="6000" b="1" baseline="30000" dirty="0">
                  <a:solidFill>
                    <a:srgbClr val="FF0000"/>
                  </a:solidFill>
                  <a:latin typeface="微软雅黑" panose="020B0503020204020204" charset="-122"/>
                  <a:ea typeface="微软雅黑" panose="020B0503020204020204" charset="-122"/>
                </a:rPr>
                <a:t> </a:t>
              </a:r>
              <a:r>
                <a:rPr lang="zh-CN" altLang="en-US" sz="6600" b="1" baseline="30000" dirty="0">
                  <a:solidFill>
                    <a:srgbClr val="FF0000"/>
                  </a:solidFill>
                  <a:latin typeface="微软雅黑" panose="020B0503020204020204" charset="-122"/>
                  <a:ea typeface="微软雅黑" panose="020B0503020204020204" charset="-122"/>
                </a:rPr>
                <a:t>几十万</a:t>
              </a:r>
              <a:endParaRPr lang="zh-CN" altLang="en-US" sz="6600" b="1" baseline="30000" dirty="0">
                <a:solidFill>
                  <a:srgbClr val="FF0000"/>
                </a:solidFill>
                <a:latin typeface="微软雅黑" panose="020B0503020204020204" charset="-122"/>
                <a:ea typeface="微软雅黑" panose="020B0503020204020204" charset="-122"/>
              </a:endParaRPr>
            </a:p>
            <a:p>
              <a:pPr eaLnBrk="0" hangingPunct="0"/>
              <a:r>
                <a:rPr lang="zh-CN" altLang="en-US" sz="6600" b="1" baseline="30000" dirty="0">
                  <a:solidFill>
                    <a:srgbClr val="FF0000"/>
                  </a:solidFill>
                  <a:latin typeface="微软雅黑" panose="020B0503020204020204" charset="-122"/>
                  <a:ea typeface="微软雅黑" panose="020B0503020204020204" charset="-122"/>
                </a:rPr>
                <a:t> 上百万</a:t>
              </a:r>
              <a:endParaRPr lang="zh-CN" altLang="en-US" sz="6600" b="1" baseline="30000" dirty="0">
                <a:solidFill>
                  <a:srgbClr val="FF0000"/>
                </a:solidFill>
                <a:latin typeface="微软雅黑" panose="020B0503020204020204" charset="-122"/>
                <a:ea typeface="微软雅黑" panose="020B0503020204020204" charset="-122"/>
              </a:endParaRPr>
            </a:p>
          </p:txBody>
        </p:sp>
        <p:sp>
          <p:nvSpPr>
            <p:cNvPr id="1048842" name="右箭头 23598"/>
            <p:cNvSpPr>
              <a:spLocks noChangeArrowheads="1"/>
            </p:cNvSpPr>
            <p:nvPr/>
          </p:nvSpPr>
          <p:spPr bwMode="auto">
            <a:xfrm>
              <a:off x="7515225" y="5159375"/>
              <a:ext cx="790575" cy="365125"/>
            </a:xfrm>
            <a:prstGeom prst="rightArrow">
              <a:avLst>
                <a:gd name="adj1" fmla="val 50000"/>
                <a:gd name="adj2" fmla="val 24900"/>
              </a:avLst>
            </a:prstGeom>
            <a:solidFill>
              <a:schemeClr val="accent1"/>
            </a:solidFill>
            <a:ln w="9525">
              <a:solidFill>
                <a:schemeClr val="tx1"/>
              </a:solidFill>
              <a:miter lim="800000"/>
            </a:ln>
          </p:spPr>
          <p:txBody>
            <a:bodyPr/>
            <a:lstStyle/>
            <a:p>
              <a:pPr eaLnBrk="0" hangingPunct="0"/>
              <a:endParaRPr lang="zh-CN" altLang="en-US"/>
            </a:p>
          </p:txBody>
        </p:sp>
      </p:grpSp>
      <p:pic>
        <p:nvPicPr>
          <p:cNvPr id="2097331" name="Picture 4" descr="C:\Users\Administrator\Desktop\微信图片_20200730113918.png"/>
          <p:cNvPicPr>
            <a:picLocks noChangeAspect="1" noChangeArrowheads="1"/>
          </p:cNvPicPr>
          <p:nvPr/>
        </p:nvPicPr>
        <p:blipFill>
          <a:blip r:embed="rId2" cstate="print"/>
          <a:srcRect/>
          <a:stretch>
            <a:fillRect/>
          </a:stretch>
        </p:blipFill>
        <p:spPr bwMode="auto">
          <a:xfrm>
            <a:off x="-396875" y="-242820"/>
            <a:ext cx="1991360" cy="1292075"/>
          </a:xfrm>
          <a:prstGeom prst="rect">
            <a:avLst/>
          </a:prstGeom>
          <a:noFill/>
        </p:spPr>
      </p:pic>
      <p:sp>
        <p:nvSpPr>
          <p:cNvPr id="1048843" name="矩形 23"/>
          <p:cNvSpPr/>
          <p:nvPr/>
        </p:nvSpPr>
        <p:spPr>
          <a:xfrm>
            <a:off x="1218655" y="221435"/>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48837"/>
                                        </p:tgtEl>
                                        <p:attrNameLst>
                                          <p:attrName>style.visibility</p:attrName>
                                        </p:attrNameLst>
                                      </p:cBhvr>
                                      <p:to>
                                        <p:strVal val="visible"/>
                                      </p:to>
                                    </p:set>
                                    <p:animEffect transition="in" filter="slide(fromBottom)">
                                      <p:cBhvr>
                                        <p:cTn id="7" dur="500"/>
                                        <p:tgtEl>
                                          <p:spTgt spid="1048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7"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32"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09"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10"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333" name="图片 3" descr="timg27LVFVOK"/>
          <p:cNvPicPr>
            <a:picLocks noChangeAspect="1" noChangeArrowheads="1"/>
          </p:cNvPicPr>
          <p:nvPr/>
        </p:nvPicPr>
        <p:blipFill>
          <a:blip r:embed="rId2" cstate="print"/>
          <a:srcRect/>
          <a:stretch>
            <a:fillRect/>
          </a:stretch>
        </p:blipFill>
        <p:spPr bwMode="auto">
          <a:xfrm>
            <a:off x="650875" y="744538"/>
            <a:ext cx="5532438" cy="2757487"/>
          </a:xfrm>
          <a:prstGeom prst="rect">
            <a:avLst/>
          </a:prstGeom>
          <a:noFill/>
          <a:ln w="9525">
            <a:noFill/>
            <a:miter lim="800000"/>
            <a:headEnd/>
            <a:tailEnd/>
          </a:ln>
        </p:spPr>
      </p:pic>
      <p:pic>
        <p:nvPicPr>
          <p:cNvPr id="2097334" name="图片 1" descr="u=2836207424,3197225500&amp;fm=26&amp;gp=0[1]"/>
          <p:cNvPicPr>
            <a:picLocks noChangeAspect="1" noChangeArrowheads="1"/>
          </p:cNvPicPr>
          <p:nvPr/>
        </p:nvPicPr>
        <p:blipFill>
          <a:blip r:embed="rId3" cstate="print"/>
          <a:srcRect/>
          <a:stretch>
            <a:fillRect/>
          </a:stretch>
        </p:blipFill>
        <p:spPr bwMode="auto">
          <a:xfrm>
            <a:off x="6478588" y="889000"/>
            <a:ext cx="5068887" cy="2611438"/>
          </a:xfrm>
          <a:prstGeom prst="rect">
            <a:avLst/>
          </a:prstGeom>
          <a:noFill/>
          <a:ln w="9525">
            <a:noFill/>
            <a:miter lim="800000"/>
            <a:headEnd/>
            <a:tailEnd/>
          </a:ln>
        </p:spPr>
      </p:pic>
      <p:pic>
        <p:nvPicPr>
          <p:cNvPr id="2097335" name="图片 4" descr="u=3672420817,3507529282&amp;fm=26&amp;gp=0[1]"/>
          <p:cNvPicPr>
            <a:picLocks noChangeAspect="1" noChangeArrowheads="1"/>
          </p:cNvPicPr>
          <p:nvPr/>
        </p:nvPicPr>
        <p:blipFill>
          <a:blip r:embed="rId4" cstate="print"/>
          <a:srcRect/>
          <a:stretch>
            <a:fillRect/>
          </a:stretch>
        </p:blipFill>
        <p:spPr bwMode="auto">
          <a:xfrm>
            <a:off x="650875" y="3603625"/>
            <a:ext cx="5467350" cy="3028950"/>
          </a:xfrm>
          <a:prstGeom prst="rect">
            <a:avLst/>
          </a:prstGeom>
          <a:noFill/>
          <a:ln w="9525">
            <a:noFill/>
            <a:miter lim="800000"/>
            <a:headEnd/>
            <a:tailEnd/>
          </a:ln>
        </p:spPr>
      </p:pic>
      <p:pic>
        <p:nvPicPr>
          <p:cNvPr id="2097336" name="图片 5" descr="u=4280605702,1694030875&amp;fm=27&amp;gp=0[1]"/>
          <p:cNvPicPr>
            <a:picLocks noChangeAspect="1" noChangeArrowheads="1"/>
          </p:cNvPicPr>
          <p:nvPr/>
        </p:nvPicPr>
        <p:blipFill>
          <a:blip r:embed="rId5" cstate="print"/>
          <a:srcRect/>
          <a:stretch>
            <a:fillRect/>
          </a:stretch>
        </p:blipFill>
        <p:spPr bwMode="auto">
          <a:xfrm>
            <a:off x="6035675" y="3603625"/>
            <a:ext cx="4264025" cy="3030538"/>
          </a:xfrm>
          <a:prstGeom prst="rect">
            <a:avLst/>
          </a:prstGeom>
          <a:noFill/>
          <a:ln w="9525">
            <a:noFill/>
            <a:miter lim="800000"/>
            <a:headEnd/>
            <a:tailEnd/>
          </a:ln>
        </p:spPr>
      </p:pic>
      <p:pic>
        <p:nvPicPr>
          <p:cNvPr id="2097337" name="Picture 4" descr="C:\Users\Administrator\Desktop\微信图片_20200730113918.png"/>
          <p:cNvPicPr>
            <a:picLocks noChangeAspect="1" noChangeArrowheads="1"/>
          </p:cNvPicPr>
          <p:nvPr/>
        </p:nvPicPr>
        <p:blipFill>
          <a:blip r:embed="rId6" cstate="print"/>
          <a:srcRect/>
          <a:stretch>
            <a:fillRect/>
          </a:stretch>
        </p:blipFill>
        <p:spPr bwMode="auto">
          <a:xfrm>
            <a:off x="-396875" y="-242820"/>
            <a:ext cx="1991360" cy="1292075"/>
          </a:xfrm>
          <a:prstGeom prst="rect">
            <a:avLst/>
          </a:prstGeom>
          <a:noFill/>
        </p:spPr>
      </p:pic>
      <p:sp>
        <p:nvSpPr>
          <p:cNvPr id="1048844" name="矩形 15"/>
          <p:cNvSpPr/>
          <p:nvPr/>
        </p:nvSpPr>
        <p:spPr>
          <a:xfrm>
            <a:off x="1186382" y="264465"/>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38"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11"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12"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845" name="矩形 8"/>
          <p:cNvSpPr/>
          <p:nvPr/>
        </p:nvSpPr>
        <p:spPr>
          <a:xfrm>
            <a:off x="3141008" y="1098035"/>
            <a:ext cx="5329892" cy="701040"/>
          </a:xfrm>
          <a:prstGeom prst="rect">
            <a:avLst/>
          </a:prstGeom>
        </p:spPr>
        <p:txBody>
          <a:bodyPr wrap="square">
            <a:spAutoFit/>
          </a:bodyPr>
          <a:lstStyle/>
          <a:p>
            <a:pPr algn="ctr" eaLnBrk="0" hangingPunct="0"/>
            <a:r>
              <a:rPr lang="zh-CN" altLang="en-US" sz="3600" b="1" dirty="0">
                <a:solidFill>
                  <a:schemeClr val="accent3"/>
                </a:solidFill>
                <a:latin typeface="微软雅黑" panose="020B0503020204020204" charset="-122"/>
                <a:ea typeface="微软雅黑" panose="020B0503020204020204" charset="-122"/>
              </a:rPr>
              <a:t>中国</a:t>
            </a:r>
            <a:r>
              <a:rPr lang="ko-KR" altLang="en-US" sz="3600" b="1" dirty="0">
                <a:solidFill>
                  <a:schemeClr val="accent3"/>
                </a:solidFill>
                <a:latin typeface="微软雅黑" panose="020B0503020204020204" charset="-122"/>
                <a:ea typeface="微软雅黑" panose="020B0503020204020204" charset="-122"/>
              </a:rPr>
              <a:t>人的饮食习惯</a:t>
            </a:r>
            <a:endParaRPr lang="ko-KR" altLang="en-US" sz="3600" b="1" dirty="0">
              <a:solidFill>
                <a:schemeClr val="accent3"/>
              </a:solidFill>
              <a:latin typeface="微软雅黑" panose="020B0503020204020204" charset="-122"/>
              <a:ea typeface="微软雅黑" panose="020B0503020204020204" charset="-122"/>
            </a:endParaRPr>
          </a:p>
        </p:txBody>
      </p:sp>
      <p:pic>
        <p:nvPicPr>
          <p:cNvPr id="2097339" name="图片 1" descr="`9$T5QK(R]X1$KG61FJMK`O"/>
          <p:cNvPicPr>
            <a:picLocks noChangeAspect="1" noChangeArrowheads="1"/>
          </p:cNvPicPr>
          <p:nvPr/>
        </p:nvPicPr>
        <p:blipFill>
          <a:blip r:embed="rId2" cstate="print"/>
          <a:srcRect/>
          <a:stretch>
            <a:fillRect/>
          </a:stretch>
        </p:blipFill>
        <p:spPr bwMode="auto">
          <a:xfrm>
            <a:off x="942975" y="1849625"/>
            <a:ext cx="4560888" cy="2124075"/>
          </a:xfrm>
          <a:prstGeom prst="rect">
            <a:avLst/>
          </a:prstGeom>
          <a:noFill/>
          <a:ln w="9525">
            <a:noFill/>
            <a:miter lim="800000"/>
            <a:headEnd/>
            <a:tailEnd/>
          </a:ln>
        </p:spPr>
      </p:pic>
      <p:pic>
        <p:nvPicPr>
          <p:cNvPr id="2097340" name="Picture 11" descr="fImage1660244608467.png"/>
          <p:cNvPicPr preferRelativeResize="0">
            <a:picLocks noChangeAspect="1" noChangeArrowheads="1"/>
          </p:cNvPicPr>
          <p:nvPr/>
        </p:nvPicPr>
        <p:blipFill>
          <a:blip r:embed="rId3" cstate="print"/>
          <a:srcRect/>
          <a:stretch>
            <a:fillRect/>
          </a:stretch>
        </p:blipFill>
        <p:spPr bwMode="auto">
          <a:xfrm>
            <a:off x="915988" y="4197350"/>
            <a:ext cx="4562475" cy="2044700"/>
          </a:xfrm>
          <a:prstGeom prst="rect">
            <a:avLst/>
          </a:prstGeom>
          <a:noFill/>
          <a:ln w="9525">
            <a:noFill/>
            <a:miter lim="800000"/>
            <a:headEnd/>
            <a:tailEnd/>
          </a:ln>
        </p:spPr>
      </p:pic>
      <p:sp>
        <p:nvSpPr>
          <p:cNvPr id="1048846" name="AutoShape 5"/>
          <p:cNvSpPr>
            <a:spLocks noChangeArrowheads="1"/>
          </p:cNvSpPr>
          <p:nvPr/>
        </p:nvSpPr>
        <p:spPr bwMode="auto">
          <a:xfrm flipV="1">
            <a:off x="5876925" y="2673349"/>
            <a:ext cx="979488" cy="590550"/>
          </a:xfrm>
          <a:prstGeom prst="rightArrow">
            <a:avLst>
              <a:gd name="adj1" fmla="val 50000"/>
              <a:gd name="adj2" fmla="val 49090"/>
            </a:avLst>
          </a:prstGeom>
          <a:solidFill>
            <a:srgbClr val="4F81BD"/>
          </a:solidFill>
          <a:ln w="25400">
            <a:solidFill>
              <a:srgbClr val="385D8A"/>
            </a:solidFill>
            <a:round/>
          </a:ln>
        </p:spPr>
        <p:txBody>
          <a:bodyPr/>
          <a:lstStyle/>
          <a:p>
            <a:endParaRPr lang="zh-CN" altLang="en-US"/>
          </a:p>
        </p:txBody>
      </p:sp>
      <p:sp>
        <p:nvSpPr>
          <p:cNvPr id="1048847" name="矩形 14"/>
          <p:cNvSpPr/>
          <p:nvPr/>
        </p:nvSpPr>
        <p:spPr>
          <a:xfrm>
            <a:off x="7493000" y="2102535"/>
            <a:ext cx="4203700" cy="1005841"/>
          </a:xfrm>
          <a:prstGeom prst="rect">
            <a:avLst/>
          </a:prstGeom>
        </p:spPr>
        <p:txBody>
          <a:bodyPr wrap="square">
            <a:spAutoFit/>
          </a:bodyPr>
          <a:lstStyle/>
          <a:p>
            <a:pPr eaLnBrk="0" hangingPunct="0"/>
            <a:r>
              <a:rPr lang="zh-CN" altLang="en-US" b="1" dirty="0">
                <a:solidFill>
                  <a:srgbClr val="000000"/>
                </a:solidFill>
                <a:latin typeface="微软雅黑" panose="020B0503020204020204" charset="-122"/>
                <a:ea typeface="微软雅黑" panose="020B0503020204020204" charset="-122"/>
              </a:rPr>
              <a:t>腊肉：</a:t>
            </a:r>
            <a:r>
              <a:rPr lang="ko-KR" altLang="en-US" b="1" dirty="0">
                <a:solidFill>
                  <a:srgbClr val="000000"/>
                </a:solidFill>
                <a:latin typeface="微软雅黑" panose="020B0503020204020204" charset="-122"/>
                <a:ea typeface="微软雅黑" panose="020B0503020204020204" charset="-122"/>
              </a:rPr>
              <a:t>易造成维生素E缺失和结石，含有大量致癌物质——亚硝酸胺，导致高血压肾负担过重，导致鼻咽癌</a:t>
            </a:r>
            <a:endParaRPr lang="ko-KR" altLang="en-US" b="1" dirty="0">
              <a:solidFill>
                <a:srgbClr val="000000"/>
              </a:solidFill>
              <a:latin typeface="微软雅黑" panose="020B0503020204020204" charset="-122"/>
              <a:ea typeface="微软雅黑" panose="020B0503020204020204" charset="-122"/>
            </a:endParaRPr>
          </a:p>
        </p:txBody>
      </p:sp>
      <p:sp>
        <p:nvSpPr>
          <p:cNvPr id="1048848" name="AutoShape 5"/>
          <p:cNvSpPr>
            <a:spLocks noChangeArrowheads="1"/>
          </p:cNvSpPr>
          <p:nvPr/>
        </p:nvSpPr>
        <p:spPr bwMode="auto">
          <a:xfrm flipV="1">
            <a:off x="5915025" y="4768849"/>
            <a:ext cx="979488" cy="590550"/>
          </a:xfrm>
          <a:prstGeom prst="rightArrow">
            <a:avLst>
              <a:gd name="adj1" fmla="val 50000"/>
              <a:gd name="adj2" fmla="val 49090"/>
            </a:avLst>
          </a:prstGeom>
          <a:solidFill>
            <a:srgbClr val="4F81BD"/>
          </a:solidFill>
          <a:ln w="25400">
            <a:solidFill>
              <a:srgbClr val="385D8A"/>
            </a:solidFill>
            <a:round/>
          </a:ln>
        </p:spPr>
        <p:txBody>
          <a:bodyPr/>
          <a:lstStyle/>
          <a:p>
            <a:endParaRPr lang="zh-CN" altLang="en-US"/>
          </a:p>
        </p:txBody>
      </p:sp>
      <p:sp>
        <p:nvSpPr>
          <p:cNvPr id="1048849" name="Text Box 4"/>
          <p:cNvSpPr txBox="1">
            <a:spLocks noChangeArrowheads="1"/>
          </p:cNvSpPr>
          <p:nvPr/>
        </p:nvSpPr>
        <p:spPr bwMode="auto">
          <a:xfrm>
            <a:off x="7408863" y="4108450"/>
            <a:ext cx="4016375" cy="2491740"/>
          </a:xfrm>
          <a:prstGeom prst="rect">
            <a:avLst/>
          </a:prstGeom>
          <a:noFill/>
          <a:ln w="9525">
            <a:noFill/>
            <a:miter lim="800000"/>
          </a:ln>
        </p:spPr>
        <p:txBody>
          <a:bodyPr>
            <a:spAutoFit/>
          </a:bodyPr>
          <a:lstStyle/>
          <a:p>
            <a:pPr eaLnBrk="0" hangingPunct="0"/>
            <a:r>
              <a:rPr lang="ko-KR" altLang="en-US" sz="2000" b="1" dirty="0">
                <a:solidFill>
                  <a:srgbClr val="000000"/>
                </a:solidFill>
                <a:latin typeface="微软雅黑" panose="020B0503020204020204" charset="-122"/>
                <a:ea typeface="微软雅黑" panose="020B0503020204020204" charset="-122"/>
                <a:sym typeface="Malgun Gothic" panose="020B0503020000020004" pitchFamily="34" charset="-127"/>
              </a:rPr>
              <a:t>槟榔被列为一级致癌物。槟榔中含大量槟榔素、生物碱，其具有细胞毒性，口腔黏膜，会导致口腔黏膜纤维化，如果同时嚼槟榔、吸烟及饮酒者，患口腔癌的几率更会</a:t>
            </a:r>
            <a:r>
              <a:rPr lang="zh-CN" altLang="ko-KR" sz="2000" b="1" dirty="0">
                <a:solidFill>
                  <a:srgbClr val="000000"/>
                </a:solidFill>
                <a:latin typeface="微软雅黑" panose="020B0503020204020204" charset="-122"/>
                <a:ea typeface="微软雅黑" panose="020B0503020204020204" charset="-122"/>
                <a:sym typeface="宋体" pitchFamily="2" charset="-122"/>
              </a:rPr>
              <a:t>大</a:t>
            </a:r>
            <a:r>
              <a:rPr lang="ko-KR" altLang="en-US" sz="2000" b="1" dirty="0">
                <a:solidFill>
                  <a:srgbClr val="000000"/>
                </a:solidFill>
                <a:latin typeface="微软雅黑" panose="020B0503020204020204" charset="-122"/>
                <a:ea typeface="微软雅黑" panose="020B0503020204020204" charset="-122"/>
                <a:sym typeface="Malgun Gothic" panose="020B0503020000020004" pitchFamily="34" charset="-127"/>
              </a:rPr>
              <a:t>大增</a:t>
            </a:r>
            <a:r>
              <a:rPr lang="zh-CN" altLang="ko-KR" sz="2000" b="1" dirty="0">
                <a:solidFill>
                  <a:srgbClr val="000000"/>
                </a:solidFill>
                <a:latin typeface="微软雅黑" panose="020B0503020204020204" charset="-122"/>
                <a:ea typeface="微软雅黑" panose="020B0503020204020204" charset="-122"/>
                <a:sym typeface="宋体" pitchFamily="2" charset="-122"/>
              </a:rPr>
              <a:t>加。</a:t>
            </a:r>
            <a:endParaRPr lang="zh-CN" altLang="ko-KR" sz="2000" b="1" dirty="0">
              <a:solidFill>
                <a:srgbClr val="000000"/>
              </a:solidFill>
              <a:latin typeface="微软雅黑" panose="020B0503020204020204" charset="-122"/>
              <a:ea typeface="微软雅黑" panose="020B0503020204020204" charset="-122"/>
              <a:sym typeface="宋体" pitchFamily="2" charset="-122"/>
            </a:endParaRPr>
          </a:p>
          <a:p>
            <a:pPr eaLnBrk="0" hangingPunct="0"/>
            <a:r>
              <a:rPr lang="ko-KR" altLang="en-US" sz="2000" b="1" dirty="0">
                <a:solidFill>
                  <a:srgbClr val="000000"/>
                </a:solidFill>
                <a:latin typeface="微软雅黑" panose="020B0503020204020204" charset="-122"/>
                <a:ea typeface="微软雅黑" panose="020B0503020204020204" charset="-122"/>
              </a:rPr>
              <a:t>十个口腔癌，九个嚼槟榔</a:t>
            </a:r>
            <a:r>
              <a:rPr lang="zh-CN" altLang="ko-KR" sz="2000" b="1" dirty="0">
                <a:solidFill>
                  <a:srgbClr val="000000"/>
                </a:solidFill>
                <a:latin typeface="微软雅黑" panose="020B0503020204020204" charset="-122"/>
                <a:ea typeface="微软雅黑" panose="020B0503020204020204" charset="-122"/>
              </a:rPr>
              <a:t>。</a:t>
            </a:r>
            <a:endParaRPr lang="zh-CN" altLang="ko-KR" sz="2000" b="1" dirty="0">
              <a:solidFill>
                <a:srgbClr val="000000"/>
              </a:solidFill>
              <a:latin typeface="微软雅黑" panose="020B0503020204020204" charset="-122"/>
              <a:ea typeface="微软雅黑" panose="020B0503020204020204" charset="-122"/>
            </a:endParaRPr>
          </a:p>
        </p:txBody>
      </p:sp>
      <p:pic>
        <p:nvPicPr>
          <p:cNvPr id="2097341" name="Picture 4" descr="C:\Users\Administrator\Desktop\微信图片_20200730113918.png"/>
          <p:cNvPicPr>
            <a:picLocks noChangeAspect="1" noChangeArrowheads="1"/>
          </p:cNvPicPr>
          <p:nvPr/>
        </p:nvPicPr>
        <p:blipFill>
          <a:blip r:embed="rId4" cstate="print"/>
          <a:srcRect/>
          <a:stretch>
            <a:fillRect/>
          </a:stretch>
        </p:blipFill>
        <p:spPr bwMode="auto">
          <a:xfrm>
            <a:off x="-396875" y="-242820"/>
            <a:ext cx="1991360" cy="1292075"/>
          </a:xfrm>
          <a:prstGeom prst="rect">
            <a:avLst/>
          </a:prstGeom>
          <a:noFill/>
        </p:spPr>
      </p:pic>
      <p:sp>
        <p:nvSpPr>
          <p:cNvPr id="1048850" name="矩形 20"/>
          <p:cNvSpPr/>
          <p:nvPr/>
        </p:nvSpPr>
        <p:spPr>
          <a:xfrm>
            <a:off x="1132594" y="253709"/>
            <a:ext cx="4512774" cy="523220"/>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pic>
        <p:nvPicPr>
          <p:cNvPr id="9" name="Picture 2" descr="http://image2.sina.com.cn/ent/2003-09-07/1062893129_9taOuK.jpg"/>
          <p:cNvPicPr>
            <a:picLocks noChangeAspect="1" noChangeArrowheads="1"/>
          </p:cNvPicPr>
          <p:nvPr/>
        </p:nvPicPr>
        <p:blipFill>
          <a:blip r:embed="rId2" cstate="print"/>
          <a:srcRect/>
          <a:stretch>
            <a:fillRect/>
          </a:stretch>
        </p:blipFill>
        <p:spPr bwMode="auto">
          <a:xfrm>
            <a:off x="6144293" y="2453640"/>
            <a:ext cx="3451827" cy="3483609"/>
          </a:xfrm>
          <a:prstGeom prst="rect">
            <a:avLst/>
          </a:prstGeom>
          <a:noFill/>
          <a:ln w="9525">
            <a:noFill/>
            <a:miter lim="800000"/>
            <a:headEnd/>
            <a:tailEnd/>
          </a:ln>
        </p:spPr>
      </p:pic>
      <p:sp>
        <p:nvSpPr>
          <p:cNvPr id="10" name="标题 5"/>
          <p:cNvSpPr txBox="1"/>
          <p:nvPr/>
        </p:nvSpPr>
        <p:spPr>
          <a:xfrm>
            <a:off x="599440" y="1345565"/>
            <a:ext cx="11204575" cy="645160"/>
          </a:xfrm>
          <a:prstGeom prst="rect">
            <a:avLst/>
          </a:prstGeom>
        </p:spPr>
        <p:txBody>
          <a:bodyPr lIns="0" rIns="0" bIns="0" anchor="b" anchorCtr="0"/>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sz="32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隐性基因</a:t>
            </a:r>
            <a:r>
              <a:rPr kumimoji="0" lang="en-US" altLang="zh-CN" sz="32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a:t>
            </a:r>
            <a:r>
              <a:rPr kumimoji="0" lang="zh-CN" altLang="en-US" sz="32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隔代遗传</a:t>
            </a:r>
            <a:endParaRPr kumimoji="0" lang="zh-CN" altLang="en-US" sz="32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              </a:t>
            </a:r>
            <a:r>
              <a:rPr kumimoji="0" lang="en-US" altLang="zh-CN" sz="32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a:t>
            </a:r>
            <a:r>
              <a:rPr kumimoji="0" lang="zh-CN" altLang="en-US" sz="28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a:t>
            </a:r>
            <a:r>
              <a:rPr kumimoji="0" lang="zh-CN" altLang="en-US" sz="24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这一代四个子女均患癌症：</a:t>
            </a:r>
            <a:r>
              <a:rPr lang="en-US" altLang="zh-CN" sz="2400">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sym typeface="+mn-ea"/>
              </a:rPr>
              <a:t>2</a:t>
            </a:r>
            <a:r>
              <a:rPr lang="zh-CN" altLang="en-US" sz="2400">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sym typeface="+mn-ea"/>
              </a:rPr>
              <a:t>个</a:t>
            </a:r>
            <a:r>
              <a:rPr kumimoji="0" lang="zh-CN" altLang="en-US" sz="24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宫颈癌，</a:t>
            </a:r>
            <a:r>
              <a:rPr lang="en-US" altLang="zh-CN" sz="2400">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sym typeface="+mn-ea"/>
              </a:rPr>
              <a:t>1</a:t>
            </a:r>
            <a:r>
              <a:rPr lang="zh-CN" altLang="en-US" sz="2400">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sym typeface="+mn-ea"/>
              </a:rPr>
              <a:t>个</a:t>
            </a:r>
            <a:r>
              <a:rPr kumimoji="0" lang="zh-CN" altLang="en-US" sz="24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喉癌，</a:t>
            </a:r>
            <a:r>
              <a:rPr lang="en-US" altLang="zh-CN" sz="2400">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sym typeface="+mn-ea"/>
              </a:rPr>
              <a:t>1</a:t>
            </a:r>
            <a:r>
              <a:rPr lang="zh-CN" altLang="en-US" sz="2400">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sym typeface="+mn-ea"/>
              </a:rPr>
              <a:t>个</a:t>
            </a:r>
            <a:r>
              <a:rPr kumimoji="0" lang="zh-CN" altLang="en-US" sz="24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rPr>
              <a:t>大肠癌）</a:t>
            </a:r>
            <a:endParaRPr kumimoji="0" lang="zh-CN" altLang="en-US" sz="2400" b="0" i="0" u="none" strike="noStrike" kern="1200" cap="none" spc="0" normalizeH="0" baseline="0" noProof="1">
              <a:ln>
                <a:noFill/>
              </a:ln>
              <a:solidFill>
                <a:srgbClr val="FF0000"/>
              </a:solidFill>
              <a:effectLst>
                <a:outerShdw blurRad="38100" dist="38100" dir="2700000">
                  <a:srgbClr val="000000"/>
                </a:outerShdw>
              </a:effectLst>
              <a:uLnTx/>
              <a:uFillTx/>
              <a:latin typeface="微软雅黑" panose="020B0503020204020204" charset="-122"/>
              <a:ea typeface="微软雅黑" panose="020B0503020204020204" charset="-122"/>
              <a:cs typeface="微软雅黑" panose="020B0503020204020204" charset="-122"/>
            </a:endParaRPr>
          </a:p>
        </p:txBody>
      </p:sp>
      <p:grpSp>
        <p:nvGrpSpPr>
          <p:cNvPr id="11" name="组合 10"/>
          <p:cNvGrpSpPr/>
          <p:nvPr/>
        </p:nvGrpSpPr>
        <p:grpSpPr>
          <a:xfrm>
            <a:off x="0" y="182880"/>
            <a:ext cx="12192000" cy="756919"/>
            <a:chOff x="0" y="203200"/>
            <a:chExt cx="12192000" cy="756919"/>
          </a:xfrm>
        </p:grpSpPr>
        <p:sp>
          <p:nvSpPr>
            <p:cNvPr id="14" name="TextBox 13"/>
            <p:cNvSpPr txBox="1"/>
            <p:nvPr/>
          </p:nvSpPr>
          <p:spPr>
            <a:xfrm>
              <a:off x="1290320" y="203200"/>
              <a:ext cx="4643120" cy="523220"/>
            </a:xfrm>
            <a:prstGeom prst="rect">
              <a:avLst/>
            </a:prstGeom>
            <a:noFill/>
          </p:spPr>
          <p:txBody>
            <a:bodyPr wrap="square" rtlCol="0">
              <a:spAutoFit/>
            </a:bodyPr>
            <a:lstStyle/>
            <a:p>
              <a:r>
                <a:rPr lang="zh-CN" altLang="en-US" sz="2800" b="1" i="1" dirty="0">
                  <a:solidFill>
                    <a:srgbClr val="00B050"/>
                  </a:solidFill>
                </a:rPr>
                <a:t>卫生健康预警教育公益项目</a:t>
              </a:r>
              <a:endParaRPr lang="zh-CN" altLang="en-US" sz="2400" b="1" i="1" dirty="0">
                <a:solidFill>
                  <a:srgbClr val="00B050"/>
                </a:solidFill>
              </a:endParaRPr>
            </a:p>
          </p:txBody>
        </p:sp>
        <p:sp>
          <p:nvSpPr>
            <p:cNvPr id="15" name="流程图: 过程 14"/>
            <p:cNvSpPr/>
            <p:nvPr/>
          </p:nvSpPr>
          <p:spPr>
            <a:xfrm>
              <a:off x="0" y="914400"/>
              <a:ext cx="12192000" cy="45719"/>
            </a:xfrm>
            <a:prstGeom prst="flowChartProcess">
              <a:avLst/>
            </a:prstGeom>
            <a:solidFill>
              <a:srgbClr val="92D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16" name="直接连接符 15"/>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17" name="Picture 4" descr="C:\Users\Administrator\Desktop\微信图片_20200730113918.png"/>
          <p:cNvPicPr>
            <a:picLocks noChangeAspect="1" noChangeArrowheads="1"/>
          </p:cNvPicPr>
          <p:nvPr/>
        </p:nvPicPr>
        <p:blipFill>
          <a:blip r:embed="rId3" cstate="print"/>
          <a:srcRect/>
          <a:stretch>
            <a:fillRect/>
          </a:stretch>
        </p:blipFill>
        <p:spPr bwMode="auto">
          <a:xfrm>
            <a:off x="-629920" y="-176145"/>
            <a:ext cx="1991360" cy="1292075"/>
          </a:xfrm>
          <a:prstGeom prst="rect">
            <a:avLst/>
          </a:prstGeom>
          <a:noFill/>
        </p:spPr>
      </p:pic>
      <p:pic>
        <p:nvPicPr>
          <p:cNvPr id="12" name="图片" descr="01300000254155123575110783802.jpg"/>
          <p:cNvPicPr>
            <a:picLocks noChangeAspect="1"/>
          </p:cNvPicPr>
          <p:nvPr/>
        </p:nvPicPr>
        <p:blipFill>
          <a:blip r:embed="rId4" cstate="print"/>
          <a:stretch>
            <a:fillRect/>
          </a:stretch>
        </p:blipFill>
        <p:spPr>
          <a:xfrm>
            <a:off x="1675315" y="2453640"/>
            <a:ext cx="3310600" cy="3598543"/>
          </a:xfrm>
          <a:prstGeom prst="rect">
            <a:avLst/>
          </a:prstGeom>
          <a:noFill/>
          <a:ln w="9525" cap="flat" cmpd="sng">
            <a:noFill/>
            <a:prstDash val="solid"/>
            <a:miter/>
          </a:ln>
        </p:spPr>
      </p:pic>
    </p:spTree>
  </p:cSld>
  <p:clrMapOvr>
    <a:masterClrMapping/>
  </p:clrMapOvr>
  <mc:AlternateContent xmlns:mc="http://schemas.openxmlformats.org/markup-compatibility/2006">
    <mc:Choice xmlns:p14="http://schemas.microsoft.com/office/powerpoint/2010/main" Requires="p14">
      <p:transition>
        <p14:conveyor dir="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12"/>
                                        </p:tgtEl>
                                        <p:attrNameLst>
                                          <p:attrName>ppt_x</p:attrName>
                                        </p:attrNameLst>
                                      </p:cBhvr>
                                      <p:tavLst>
                                        <p:tav tm="0">
                                          <p:val>
                                            <p:strVal val="ppt_x"/>
                                          </p:val>
                                        </p:tav>
                                        <p:tav tm="100000">
                                          <p:val>
                                            <p:strVal val="ppt_x"/>
                                          </p:val>
                                        </p:tav>
                                      </p:tavLst>
                                    </p:anim>
                                    <p:anim calcmode="lin" valueType="num">
                                      <p:cBhvr additive="base">
                                        <p:cTn id="22" dur="500"/>
                                        <p:tgtEl>
                                          <p:spTgt spid="12"/>
                                        </p:tgtEl>
                                        <p:attrNameLst>
                                          <p:attrName>ppt_y</p:attrName>
                                        </p:attrNameLst>
                                      </p:cBhvr>
                                      <p:tavLst>
                                        <p:tav tm="0">
                                          <p:val>
                                            <p:strVal val="ppt_y"/>
                                          </p:val>
                                        </p:tav>
                                        <p:tav tm="100000">
                                          <p:val>
                                            <p:strVal val="1+ppt_h/2"/>
                                          </p:val>
                                        </p:tav>
                                      </p:tavLst>
                                    </p:anim>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46"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15"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16"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853" name="Rectangle 6"/>
          <p:cNvSpPr>
            <a:spLocks noChangeArrowheads="1"/>
          </p:cNvSpPr>
          <p:nvPr/>
        </p:nvSpPr>
        <p:spPr bwMode="auto">
          <a:xfrm>
            <a:off x="1058863" y="1227138"/>
            <a:ext cx="10074275" cy="1028700"/>
          </a:xfrm>
          <a:prstGeom prst="rect">
            <a:avLst/>
          </a:prstGeom>
          <a:noFill/>
          <a:ln w="9525">
            <a:noFill/>
            <a:miter lim="800000"/>
          </a:ln>
        </p:spPr>
        <p:txBody>
          <a:bodyPr lIns="91427" tIns="45714" rIns="91427" bIns="45714" anchor="ctr"/>
          <a:lstStyle/>
          <a:p>
            <a:pPr eaLnBrk="0" hangingPunct="0"/>
            <a:r>
              <a:rPr lang="zh-CN" altLang="en-US" sz="4000" b="1" dirty="0">
                <a:latin typeface="微软雅黑" panose="020B0503020204020204" charset="-122"/>
                <a:ea typeface="微软雅黑" panose="020B0503020204020204" charset="-122"/>
              </a:rPr>
              <a:t>梅艳芳案例</a:t>
            </a:r>
            <a:r>
              <a:rPr lang="zh-CN" altLang="en-US" sz="4000" dirty="0">
                <a:solidFill>
                  <a:srgbClr val="FF0000"/>
                </a:solidFill>
                <a:latin typeface="微软雅黑" panose="020B0503020204020204" charset="-122"/>
                <a:ea typeface="微软雅黑" panose="020B0503020204020204" charset="-122"/>
              </a:rPr>
              <a:t>                  </a:t>
            </a:r>
            <a:r>
              <a:rPr lang="zh-CN" altLang="en-US" sz="4000" b="1" dirty="0">
                <a:solidFill>
                  <a:srgbClr val="FF0000"/>
                </a:solidFill>
                <a:latin typeface="微软雅黑" panose="020B0503020204020204" charset="-122"/>
                <a:ea typeface="微软雅黑" panose="020B0503020204020204" charset="-122"/>
              </a:rPr>
              <a:t>癌症具有遗传特性</a:t>
            </a:r>
            <a:endParaRPr lang="zh-CN" altLang="en-US" sz="4000" b="1" dirty="0">
              <a:solidFill>
                <a:srgbClr val="FF0000"/>
              </a:solidFill>
              <a:latin typeface="微软雅黑" panose="020B0503020204020204" charset="-122"/>
              <a:ea typeface="微软雅黑" panose="020B0503020204020204" charset="-122"/>
            </a:endParaRPr>
          </a:p>
        </p:txBody>
      </p:sp>
      <p:sp>
        <p:nvSpPr>
          <p:cNvPr id="1048854" name="文本框 2"/>
          <p:cNvSpPr txBox="1">
            <a:spLocks noChangeArrowheads="1"/>
          </p:cNvSpPr>
          <p:nvPr/>
        </p:nvSpPr>
        <p:spPr bwMode="auto">
          <a:xfrm>
            <a:off x="1184275" y="2959100"/>
            <a:ext cx="9823450" cy="2225040"/>
          </a:xfrm>
          <a:prstGeom prst="rect">
            <a:avLst/>
          </a:prstGeom>
          <a:noFill/>
          <a:ln w="9525">
            <a:noFill/>
            <a:miter lim="800000"/>
          </a:ln>
        </p:spPr>
        <p:txBody>
          <a:bodyPr>
            <a:spAutoFit/>
          </a:bodyPr>
          <a:lstStyle/>
          <a:p>
            <a:r>
              <a:rPr lang="zh-CN" altLang="en-US" sz="3200" b="1" dirty="0">
                <a:latin typeface="微软雅黑" panose="020B0503020204020204" charset="-122"/>
                <a:ea typeface="微软雅黑" panose="020B0503020204020204" charset="-122"/>
              </a:rPr>
              <a:t>具有遗传特性的癌症：</a:t>
            </a:r>
            <a:r>
              <a:rPr lang="zh-CN" altLang="en-US" sz="3200" b="1" dirty="0">
                <a:solidFill>
                  <a:srgbClr val="FF0000"/>
                </a:solidFill>
                <a:latin typeface="微软雅黑" panose="020B0503020204020204" charset="-122"/>
                <a:ea typeface="微软雅黑" panose="020B0503020204020204" charset="-122"/>
              </a:rPr>
              <a:t>肝癌、肺癌、胃癌、肠癌、鼻咽癌、乳腺癌、宫颈癌、卵巢癌</a:t>
            </a:r>
            <a:endParaRPr lang="zh-CN" altLang="en-US" sz="3200" b="1" dirty="0">
              <a:solidFill>
                <a:srgbClr val="FF0000"/>
              </a:solidFill>
              <a:latin typeface="微软雅黑" panose="020B0503020204020204" charset="-122"/>
              <a:ea typeface="微软雅黑" panose="020B0503020204020204" charset="-122"/>
            </a:endParaRPr>
          </a:p>
          <a:p>
            <a:endParaRPr lang="zh-CN" altLang="en-US" sz="3200" b="1" dirty="0">
              <a:latin typeface="微软雅黑" panose="020B0503020204020204" charset="-122"/>
              <a:ea typeface="微软雅黑" panose="020B0503020204020204" charset="-122"/>
            </a:endParaRPr>
          </a:p>
          <a:p>
            <a:r>
              <a:rPr lang="zh-CN" altLang="en-US" sz="3200" b="1" dirty="0">
                <a:latin typeface="微软雅黑" panose="020B0503020204020204" charset="-122"/>
                <a:ea typeface="微软雅黑" panose="020B0503020204020204" charset="-122"/>
              </a:rPr>
              <a:t>没有遗传性的癌症：白血病、淋巴癌、皮肤癌等</a:t>
            </a:r>
            <a:endParaRPr lang="zh-CN" altLang="en-US" sz="3200" b="1" dirty="0">
              <a:solidFill>
                <a:srgbClr val="FF0000"/>
              </a:solidFill>
              <a:latin typeface="微软雅黑" panose="020B0503020204020204" charset="-122"/>
              <a:ea typeface="微软雅黑" panose="020B0503020204020204" charset="-122"/>
            </a:endParaRPr>
          </a:p>
        </p:txBody>
      </p:sp>
      <p:sp>
        <p:nvSpPr>
          <p:cNvPr id="1048855" name="右箭头 10"/>
          <p:cNvSpPr/>
          <p:nvPr/>
        </p:nvSpPr>
        <p:spPr>
          <a:xfrm>
            <a:off x="4356100" y="1393825"/>
            <a:ext cx="1617663" cy="5080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pic>
        <p:nvPicPr>
          <p:cNvPr id="2097347" name="Picture 4" descr="C:\Users\Administrator\Desktop\微信图片_20200730113918.png"/>
          <p:cNvPicPr>
            <a:picLocks noChangeAspect="1" noChangeArrowheads="1"/>
          </p:cNvPicPr>
          <p:nvPr/>
        </p:nvPicPr>
        <p:blipFill>
          <a:blip r:embed="rId2" cstate="print"/>
          <a:srcRect/>
          <a:stretch>
            <a:fillRect/>
          </a:stretch>
        </p:blipFill>
        <p:spPr bwMode="auto">
          <a:xfrm>
            <a:off x="-396875" y="-242820"/>
            <a:ext cx="1991360" cy="1292075"/>
          </a:xfrm>
          <a:prstGeom prst="rect">
            <a:avLst/>
          </a:prstGeom>
          <a:noFill/>
        </p:spPr>
      </p:pic>
      <p:sp>
        <p:nvSpPr>
          <p:cNvPr id="1048856" name="矩形 14"/>
          <p:cNvSpPr/>
          <p:nvPr/>
        </p:nvSpPr>
        <p:spPr>
          <a:xfrm>
            <a:off x="1175624" y="264466"/>
            <a:ext cx="4512774" cy="523220"/>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813300" y="-15240"/>
            <a:ext cx="7378700" cy="6873240"/>
          </a:xfrm>
          <a:prstGeom prst="rect">
            <a:avLst/>
          </a:prstGeom>
        </p:spPr>
      </p:pic>
      <p:pic>
        <p:nvPicPr>
          <p:cNvPr id="4" name="图片 3"/>
          <p:cNvPicPr>
            <a:picLocks noChangeAspect="1"/>
          </p:cNvPicPr>
          <p:nvPr/>
        </p:nvPicPr>
        <p:blipFill>
          <a:blip r:embed="rId2"/>
          <a:stretch>
            <a:fillRect/>
          </a:stretch>
        </p:blipFill>
        <p:spPr>
          <a:xfrm>
            <a:off x="0" y="-7620"/>
            <a:ext cx="4812665" cy="686562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8" name="图片"/>
          <p:cNvPicPr>
            <a:picLocks noChangeAspect="1"/>
          </p:cNvPicPr>
          <p:nvPr/>
        </p:nvPicPr>
        <p:blipFill>
          <a:blip r:embed="rId1" cstate="print"/>
          <a:stretch>
            <a:fillRect/>
          </a:stretch>
        </p:blipFill>
        <p:spPr>
          <a:xfrm>
            <a:off x="0" y="0"/>
            <a:ext cx="12192000" cy="6858000"/>
          </a:xfrm>
          <a:prstGeom prst="rect">
            <a:avLst/>
          </a:prstGeom>
          <a:noFill/>
          <a:ln w="9525" cap="flat" cmpd="sng">
            <a:noFill/>
            <a:prstDash val="solid"/>
            <a:miter/>
          </a:ln>
        </p:spPr>
      </p:pic>
      <p:sp>
        <p:nvSpPr>
          <p:cNvPr id="619" name="日期占位符"/>
          <p:cNvSpPr>
            <a:spLocks noGrp="1"/>
          </p:cNvSpPr>
          <p:nvPr>
            <p:ph type="dt" idx="10"/>
          </p:nvPr>
        </p:nvSpPr>
        <p:spPr>
          <a:xfrm>
            <a:off x="8229600" y="6191250"/>
            <a:ext cx="3301999" cy="476249"/>
          </a:xfrm>
          <a:prstGeom prst="rect">
            <a:avLst/>
          </a:prstGeom>
          <a:ln w="9525" cap="flat" cmpd="sng">
            <a:noFill/>
            <a:prstDash val="solid"/>
            <a:miter/>
          </a:ln>
        </p:spPr>
        <p:txBody>
          <a:bodyPr vert="horz" wrap="square" lIns="91440" tIns="45720" rIns="91440" bIns="45720" anchor="ctr" anchorCtr="0"/>
          <a:lstStyle/>
          <a:p>
            <a:pPr>
              <a:buNone/>
            </a:pPr>
            <a:fld id="{CAD2D6BD-DE1B-4B5F-8B41-2702339687B9}" type="datetime5">
              <a:rPr lang="zh-CN" altLang="en-US">
                <a:latin typeface="Perpetua" panose="02020502060401020303" charset="0"/>
                <a:ea typeface="宋体" pitchFamily="2" charset="-122"/>
                <a:cs typeface="Perpetua" panose="02020502060401020303" charset="0"/>
              </a:rPr>
            </a:fld>
            <a:endParaRPr lang="zh-CN" altLang="en-US">
              <a:latin typeface="Perpetua" panose="02020502060401020303" charset="0"/>
              <a:ea typeface="宋体" pitchFamily="2" charset="-122"/>
              <a:cs typeface="Perpetua" panose="02020502060401020303" charset="0"/>
            </a:endParaRPr>
          </a:p>
        </p:txBody>
      </p:sp>
      <p:grpSp>
        <p:nvGrpSpPr>
          <p:cNvPr id="622" name="组合"/>
          <p:cNvGrpSpPr/>
          <p:nvPr/>
        </p:nvGrpSpPr>
        <p:grpSpPr>
          <a:xfrm>
            <a:off x="1112838" y="2480026"/>
            <a:ext cx="9840912" cy="3698523"/>
            <a:chOff x="1112838" y="2480026"/>
            <a:chExt cx="9840912" cy="3698523"/>
          </a:xfrm>
        </p:grpSpPr>
        <p:sp>
          <p:nvSpPr>
            <p:cNvPr id="620" name="矩形"/>
            <p:cNvSpPr/>
            <p:nvPr/>
          </p:nvSpPr>
          <p:spPr>
            <a:xfrm>
              <a:off x="1112838" y="4636143"/>
              <a:ext cx="9840912" cy="1542406"/>
            </a:xfrm>
            <a:prstGeom prst="rect">
              <a:avLst/>
            </a:prstGeom>
            <a:noFill/>
            <a:ln w="9525" cap="flat" cmpd="sng">
              <a:noFill/>
              <a:prstDash val="solid"/>
              <a:miter/>
            </a:ln>
          </p:spPr>
          <p:txBody>
            <a:bodyPr vert="horz" wrap="square" lIns="91427" tIns="45714" rIns="91427" bIns="45714" anchor="t" anchorCtr="0"/>
            <a:lstStyle/>
            <a:p>
              <a:pPr marL="365125" indent="-254000" algn="l" eaLnBrk="0" latinLnBrk="0" hangingPunct="0">
                <a:lnSpc>
                  <a:spcPct val="100000"/>
                </a:lnSpc>
                <a:spcBef>
                  <a:spcPts val="0"/>
                </a:spcBef>
                <a:spcAft>
                  <a:spcPts val="0"/>
                </a:spcAft>
                <a:buNone/>
              </a:pPr>
              <a:endParaRPr lang="en-US" altLang="zh-CN" sz="2000" b="0" i="0" u="sng" strike="noStrike" kern="1200" cap="none" spc="0" baseline="0"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cs typeface="Perpetua" panose="02020502060401020303" charset="0"/>
                <a:sym typeface="宋体" pitchFamily="2" charset="-122"/>
              </a:endParaRPr>
            </a:p>
            <a:p>
              <a:pPr marL="365125" indent="-254000" algn="l" eaLnBrk="0" latinLnBrk="0" hangingPunct="0">
                <a:lnSpc>
                  <a:spcPct val="100000"/>
                </a:lnSpc>
                <a:spcBef>
                  <a:spcPts val="0"/>
                </a:spcBef>
                <a:spcAft>
                  <a:spcPts val="0"/>
                </a:spcAft>
                <a:buNone/>
              </a:pPr>
              <a:r>
                <a:rPr lang="zh-CN" altLang="en-US" sz="2000" b="0" i="0" u="sng" strike="noStrike" kern="1200" cap="none" spc="0" baseline="0"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cs typeface="Perpetua" panose="02020502060401020303" charset="0"/>
                  <a:sym typeface="宋体" pitchFamily="2" charset="-122"/>
                </a:rPr>
                <a:t>我国宫颈癌前病变最年轻的只有</a:t>
              </a:r>
              <a:r>
                <a:rPr lang="en-US" altLang="zh-CN" sz="2000" u="sng" dirty="0">
                  <a:solidFill>
                    <a:srgbClr val="CC0000"/>
                  </a:solidFill>
                  <a:effectLst>
                    <a:outerShdw blurRad="38100" dist="38100" dir="2700000" algn="tl">
                      <a:srgbClr val="000000"/>
                    </a:outerShdw>
                  </a:effectLst>
                  <a:latin typeface="Lucida Sans Unicode" panose="020B0602030504020204" pitchFamily="34" charset="0"/>
                  <a:cs typeface="Perpetua" panose="02020502060401020303" charset="0"/>
                  <a:sym typeface="宋体" pitchFamily="2" charset="-122"/>
                </a:rPr>
                <a:t>9</a:t>
              </a:r>
              <a:r>
                <a:rPr lang="zh-CN" altLang="en-US" sz="2000" b="0" i="0" u="sng" strike="noStrike" kern="1200" cap="none" spc="0" baseline="0"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cs typeface="Perpetua" panose="02020502060401020303" charset="0"/>
                  <a:sym typeface="宋体" pitchFamily="2" charset="-122"/>
                </a:rPr>
                <a:t>岁</a:t>
              </a:r>
              <a:r>
                <a:rPr lang="zh-CN" altLang="en-US" sz="2000" b="0" i="0" u="none" strike="noStrike" kern="1200" cap="none" spc="0" baseline="0"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cs typeface="Perpetua" panose="02020502060401020303" charset="0"/>
                  <a:sym typeface="宋体" pitchFamily="2" charset="-122"/>
                </a:rPr>
                <a:t>，</a:t>
              </a:r>
              <a:r>
                <a:rPr lang="zh-CN" altLang="en-US" sz="2000" u="sng"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sym typeface="宋体" pitchFamily="2" charset="-122"/>
                </a:rPr>
                <a:t>很多</a:t>
              </a:r>
              <a:r>
                <a:rPr lang="en-US" altLang="zh-CN" sz="2000" u="sng"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sym typeface="宋体" pitchFamily="2" charset="-122"/>
                </a:rPr>
                <a:t>30</a:t>
              </a:r>
              <a:r>
                <a:rPr lang="zh-CN" altLang="en-US" sz="2000" u="sng"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sym typeface="宋体" pitchFamily="2" charset="-122"/>
                </a:rPr>
                <a:t>岁左右的妇女已经出现了早期甚至中晚期的宫颈癌变，比以往的发病年龄年轻了近</a:t>
              </a:r>
              <a:r>
                <a:rPr lang="en-US" altLang="zh-CN" sz="2000" u="sng"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sym typeface="宋体" pitchFamily="2" charset="-122"/>
                </a:rPr>
                <a:t>10</a:t>
              </a:r>
              <a:r>
                <a:rPr lang="zh-CN" altLang="en-US" sz="2000" u="sng"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sym typeface="宋体" pitchFamily="2" charset="-122"/>
                </a:rPr>
                <a:t>年。</a:t>
              </a:r>
              <a:endParaRPr lang="zh-CN" altLang="en-US" sz="2000" u="sng" dirty="0">
                <a:solidFill>
                  <a:srgbClr val="CC0000"/>
                </a:solidFill>
                <a:effectLst>
                  <a:outerShdw blurRad="38100" dist="38100" dir="2700000" algn="tl">
                    <a:srgbClr val="000000"/>
                  </a:outerShdw>
                </a:effectLst>
                <a:latin typeface="Lucida Sans Unicode" panose="020B0602030504020204" pitchFamily="34" charset="0"/>
                <a:ea typeface="黑体" panose="02010609060101010101" pitchFamily="49" charset="-122"/>
                <a:sym typeface="宋体" pitchFamily="2" charset="-122"/>
              </a:endParaRPr>
            </a:p>
          </p:txBody>
        </p:sp>
        <p:sp>
          <p:nvSpPr>
            <p:cNvPr id="621" name="曲线"/>
            <p:cNvSpPr/>
            <p:nvPr/>
          </p:nvSpPr>
          <p:spPr>
            <a:xfrm>
              <a:off x="1509713" y="2480026"/>
              <a:ext cx="3889375" cy="2092526"/>
            </a:xfrm>
            <a:custGeom>
              <a:avLst/>
              <a:gdLst>
                <a:gd name="T1" fmla="*/ 0 w 21600"/>
                <a:gd name="T2" fmla="*/ 0 h 21600"/>
                <a:gd name="T3" fmla="*/ 21600 w 21600"/>
                <a:gd name="T4" fmla="*/ 21600 h 21600"/>
              </a:gdLst>
              <a:ahLst/>
              <a:cxnLst/>
              <a:rect l="T1" t="T2" r="T3" b="T4"/>
              <a:pathLst>
                <a:path w="21600" h="21600">
                  <a:moveTo>
                    <a:pt x="0" y="21600"/>
                  </a:moveTo>
                  <a:lnTo>
                    <a:pt x="142" y="20099"/>
                  </a:lnTo>
                  <a:lnTo>
                    <a:pt x="378" y="18663"/>
                  </a:lnTo>
                  <a:lnTo>
                    <a:pt x="663" y="17293"/>
                  </a:lnTo>
                  <a:lnTo>
                    <a:pt x="1042" y="15987"/>
                  </a:lnTo>
                  <a:lnTo>
                    <a:pt x="1468" y="14748"/>
                  </a:lnTo>
                  <a:lnTo>
                    <a:pt x="1965" y="13557"/>
                  </a:lnTo>
                  <a:lnTo>
                    <a:pt x="2510" y="12431"/>
                  </a:lnTo>
                  <a:lnTo>
                    <a:pt x="3102" y="11370"/>
                  </a:lnTo>
                  <a:lnTo>
                    <a:pt x="3742" y="10359"/>
                  </a:lnTo>
                  <a:lnTo>
                    <a:pt x="4405" y="9413"/>
                  </a:lnTo>
                  <a:lnTo>
                    <a:pt x="5092" y="8516"/>
                  </a:lnTo>
                  <a:lnTo>
                    <a:pt x="5802" y="7683"/>
                  </a:lnTo>
                  <a:lnTo>
                    <a:pt x="6513" y="6900"/>
                  </a:lnTo>
                  <a:lnTo>
                    <a:pt x="7247" y="6183"/>
                  </a:lnTo>
                  <a:lnTo>
                    <a:pt x="7957" y="5497"/>
                  </a:lnTo>
                  <a:lnTo>
                    <a:pt x="8692" y="4877"/>
                  </a:lnTo>
                  <a:lnTo>
                    <a:pt x="9378" y="4306"/>
                  </a:lnTo>
                  <a:lnTo>
                    <a:pt x="10065" y="3784"/>
                  </a:lnTo>
                  <a:lnTo>
                    <a:pt x="10728" y="3328"/>
                  </a:lnTo>
                  <a:lnTo>
                    <a:pt x="11368" y="2903"/>
                  </a:lnTo>
                  <a:lnTo>
                    <a:pt x="11960" y="2528"/>
                  </a:lnTo>
                  <a:lnTo>
                    <a:pt x="12505" y="2202"/>
                  </a:lnTo>
                  <a:lnTo>
                    <a:pt x="12978" y="1925"/>
                  </a:lnTo>
                  <a:lnTo>
                    <a:pt x="13428" y="1696"/>
                  </a:lnTo>
                  <a:lnTo>
                    <a:pt x="13784" y="1500"/>
                  </a:lnTo>
                  <a:lnTo>
                    <a:pt x="14092" y="1354"/>
                  </a:lnTo>
                  <a:lnTo>
                    <a:pt x="14305" y="1256"/>
                  </a:lnTo>
                  <a:lnTo>
                    <a:pt x="14447" y="1190"/>
                  </a:lnTo>
                  <a:lnTo>
                    <a:pt x="14494" y="1174"/>
                  </a:lnTo>
                  <a:lnTo>
                    <a:pt x="10042" y="0"/>
                  </a:lnTo>
                  <a:lnTo>
                    <a:pt x="20463" y="456"/>
                  </a:lnTo>
                  <a:lnTo>
                    <a:pt x="21600" y="3915"/>
                  </a:lnTo>
                  <a:lnTo>
                    <a:pt x="18568" y="2675"/>
                  </a:lnTo>
                  <a:lnTo>
                    <a:pt x="18521" y="2675"/>
                  </a:lnTo>
                  <a:lnTo>
                    <a:pt x="18402" y="2708"/>
                  </a:lnTo>
                  <a:lnTo>
                    <a:pt x="18213" y="2757"/>
                  </a:lnTo>
                  <a:lnTo>
                    <a:pt x="17928" y="2822"/>
                  </a:lnTo>
                  <a:lnTo>
                    <a:pt x="17597" y="2903"/>
                  </a:lnTo>
                  <a:lnTo>
                    <a:pt x="17194" y="3018"/>
                  </a:lnTo>
                  <a:lnTo>
                    <a:pt x="16721" y="3164"/>
                  </a:lnTo>
                  <a:lnTo>
                    <a:pt x="16223" y="3344"/>
                  </a:lnTo>
                  <a:lnTo>
                    <a:pt x="15655" y="3556"/>
                  </a:lnTo>
                  <a:lnTo>
                    <a:pt x="15039" y="3801"/>
                  </a:lnTo>
                  <a:lnTo>
                    <a:pt x="14400" y="4078"/>
                  </a:lnTo>
                  <a:lnTo>
                    <a:pt x="13713" y="4404"/>
                  </a:lnTo>
                  <a:lnTo>
                    <a:pt x="13002" y="4763"/>
                  </a:lnTo>
                  <a:lnTo>
                    <a:pt x="12244" y="5187"/>
                  </a:lnTo>
                  <a:lnTo>
                    <a:pt x="11486" y="5644"/>
                  </a:lnTo>
                  <a:lnTo>
                    <a:pt x="10705" y="6166"/>
                  </a:lnTo>
                  <a:lnTo>
                    <a:pt x="9900" y="6721"/>
                  </a:lnTo>
                  <a:lnTo>
                    <a:pt x="9118" y="7341"/>
                  </a:lnTo>
                  <a:lnTo>
                    <a:pt x="8289" y="8026"/>
                  </a:lnTo>
                  <a:lnTo>
                    <a:pt x="7484" y="8777"/>
                  </a:lnTo>
                  <a:lnTo>
                    <a:pt x="6702" y="9576"/>
                  </a:lnTo>
                  <a:lnTo>
                    <a:pt x="5897" y="10441"/>
                  </a:lnTo>
                  <a:lnTo>
                    <a:pt x="5139" y="11370"/>
                  </a:lnTo>
                  <a:lnTo>
                    <a:pt x="4381" y="12382"/>
                  </a:lnTo>
                  <a:lnTo>
                    <a:pt x="3647" y="13459"/>
                  </a:lnTo>
                  <a:lnTo>
                    <a:pt x="2936" y="14617"/>
                  </a:lnTo>
                  <a:lnTo>
                    <a:pt x="2273" y="15857"/>
                  </a:lnTo>
                  <a:lnTo>
                    <a:pt x="1634" y="17162"/>
                  </a:lnTo>
                  <a:lnTo>
                    <a:pt x="1042" y="18549"/>
                  </a:lnTo>
                  <a:lnTo>
                    <a:pt x="497" y="20033"/>
                  </a:lnTo>
                  <a:lnTo>
                    <a:pt x="0" y="21600"/>
                  </a:lnTo>
                  <a:close/>
                </a:path>
              </a:pathLst>
            </a:custGeom>
            <a:gradFill rotWithShape="1">
              <a:gsLst>
                <a:gs pos="0">
                  <a:srgbClr val="D11364">
                    <a:alpha val="100000"/>
                  </a:srgbClr>
                </a:gs>
                <a:gs pos="100000">
                  <a:srgbClr val="61092E">
                    <a:alpha val="100000"/>
                  </a:srgbClr>
                </a:gs>
              </a:gsLst>
              <a:lin ang="5400000" scaled="1"/>
            </a:gradFill>
            <a:ln w="9525" cap="flat" cmpd="sng">
              <a:noFill/>
              <a:prstDash val="solid"/>
              <a:round/>
            </a:ln>
          </p:spPr>
          <p:txBody>
            <a:bodyPr rtlCol="0" anchor="ctr"/>
            <a:lstStyle/>
            <a:p>
              <a:pPr algn="ctr"/>
            </a:p>
          </p:txBody>
        </p:sp>
      </p:grpSp>
      <p:sp>
        <p:nvSpPr>
          <p:cNvPr id="623" name="矩形"/>
          <p:cNvSpPr/>
          <p:nvPr/>
        </p:nvSpPr>
        <p:spPr>
          <a:xfrm>
            <a:off x="2594928" y="1049338"/>
            <a:ext cx="7061201" cy="1028700"/>
          </a:xfrm>
          <a:prstGeom prst="rect">
            <a:avLst/>
          </a:prstGeom>
          <a:noFill/>
          <a:ln w="9525" cap="flat" cmpd="sng">
            <a:noFill/>
            <a:prstDash val="solid"/>
            <a:miter/>
          </a:ln>
        </p:spPr>
        <p:txBody>
          <a:bodyPr vert="horz" wrap="square" lIns="91427" tIns="45714" rIns="91427" bIns="45714" anchor="ctr" anchorCtr="0"/>
          <a:lstStyle/>
          <a:p>
            <a:pPr marL="0" indent="0" algn="l" eaLnBrk="0" latinLnBrk="0" hangingPunct="0">
              <a:lnSpc>
                <a:spcPct val="100000"/>
              </a:lnSpc>
              <a:spcBef>
                <a:spcPts val="0"/>
              </a:spcBef>
              <a:spcAft>
                <a:spcPts val="0"/>
              </a:spcAft>
              <a:buNone/>
            </a:pPr>
            <a:r>
              <a:rPr lang="zh-CN" altLang="en-US" sz="5400" b="0" i="0" u="none" strike="noStrike" kern="1200" cap="none" spc="0" baseline="0">
                <a:solidFill>
                  <a:srgbClr val="FF0000"/>
                </a:solidFill>
                <a:latin typeface="微软雅黑" panose="020B0503020204020204" charset="-122"/>
                <a:ea typeface="微软雅黑" panose="020B0503020204020204" charset="-122"/>
                <a:cs typeface="Perpetua" panose="02020502060401020303" charset="0"/>
              </a:rPr>
              <a:t>宫颈癌的发展趋势</a:t>
            </a:r>
            <a:endParaRPr lang="zh-CN" altLang="en-US" sz="5400" b="0" i="0" u="none" strike="noStrike" kern="1200" cap="none" spc="0" baseline="0">
              <a:solidFill>
                <a:srgbClr val="FF0000"/>
              </a:solidFill>
              <a:latin typeface="微软雅黑" panose="020B0503020204020204" charset="-122"/>
              <a:ea typeface="微软雅黑" panose="020B0503020204020204" charset="-122"/>
              <a:cs typeface="Perpetua" panose="02020502060401020303" charset="0"/>
            </a:endParaRPr>
          </a:p>
        </p:txBody>
      </p:sp>
      <p:grpSp>
        <p:nvGrpSpPr>
          <p:cNvPr id="627" name="组合"/>
          <p:cNvGrpSpPr/>
          <p:nvPr/>
        </p:nvGrpSpPr>
        <p:grpSpPr>
          <a:xfrm>
            <a:off x="0" y="182880"/>
            <a:ext cx="12192000" cy="756919"/>
            <a:chOff x="0" y="182880"/>
            <a:chExt cx="12192000" cy="756919"/>
          </a:xfrm>
        </p:grpSpPr>
        <p:sp>
          <p:nvSpPr>
            <p:cNvPr id="624" name="矩形"/>
            <p:cNvSpPr/>
            <p:nvPr/>
          </p:nvSpPr>
          <p:spPr>
            <a:xfrm>
              <a:off x="1290320" y="182880"/>
              <a:ext cx="4643119" cy="52322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1" u="none" strike="noStrike" kern="1200" cap="none" spc="0" baseline="0" dirty="0">
                  <a:solidFill>
                    <a:srgbClr val="00B050"/>
                  </a:solidFill>
                  <a:latin typeface="Perpetua" panose="02020502060401020303" charset="0"/>
                  <a:ea typeface="宋体" pitchFamily="2" charset="-122"/>
                  <a:cs typeface="Perpetua" panose="02020502060401020303" charset="0"/>
                </a:rPr>
                <a:t>卫生健康预警教育公益项目</a:t>
              </a:r>
              <a:endParaRPr lang="zh-CN" altLang="en-US" sz="2400" b="1" i="1" u="none" strike="noStrike" kern="1200" cap="none" spc="0" baseline="0" dirty="0">
                <a:solidFill>
                  <a:srgbClr val="00B050"/>
                </a:solidFill>
                <a:latin typeface="Perpetua" panose="02020502060401020303" charset="0"/>
                <a:ea typeface="宋体" pitchFamily="2" charset="-122"/>
                <a:cs typeface="Perpetua" panose="02020502060401020303" charset="0"/>
              </a:endParaRPr>
            </a:p>
          </p:txBody>
        </p:sp>
        <p:sp>
          <p:nvSpPr>
            <p:cNvPr id="625" name="流程图: 过程"/>
            <p:cNvSpPr/>
            <p:nvPr/>
          </p:nvSpPr>
          <p:spPr>
            <a:xfrm>
              <a:off x="0" y="894080"/>
              <a:ext cx="12192000" cy="45718"/>
            </a:xfrm>
            <a:prstGeom prst="flowChartProcess">
              <a:avLst/>
            </a:prstGeom>
            <a:solidFill>
              <a:srgbClr val="92D050"/>
            </a:solidFill>
            <a:scene3d>
              <a:camera prst="legacyObliqueFront"/>
              <a:lightRig rig="legacyFlat4" dir="t"/>
            </a:scene3d>
            <a:sp3d prstMaterial="legacyMatte">
              <a:bevelT w="13500" h="13500" prst="angle"/>
              <a:bevelB w="13500" h="13500" prst="angle"/>
            </a:sp3d>
          </p:spPr>
          <p:txBody>
            <a:bodyPr rtlCol="0" anchor="ctr"/>
            <a:lstStyle/>
            <a:p>
              <a:pPr algn="ctr"/>
            </a:p>
          </p:txBody>
        </p:sp>
        <p:sp>
          <p:nvSpPr>
            <p:cNvPr id="626" name="直线"/>
            <p:cNvSpPr/>
            <p:nvPr/>
          </p:nvSpPr>
          <p:spPr>
            <a:xfrm>
              <a:off x="599440" y="741680"/>
              <a:ext cx="10911840" cy="0"/>
            </a:xfrm>
            <a:prstGeom prst="line">
              <a:avLst/>
            </a:prstGeom>
            <a:noFill/>
            <a:ln w="9525" cap="flat" cmpd="sng">
              <a:solidFill>
                <a:srgbClr val="92D050"/>
              </a:solidFill>
              <a:prstDash val="solid"/>
              <a:round/>
            </a:ln>
            <a:effectLst>
              <a:outerShdw blurRad="50800" dist="50800" dir="5400000" algn="ctr" rotWithShape="0">
                <a:srgbClr val="92D050">
                  <a:alpha val="99607"/>
                </a:srgbClr>
              </a:outerShdw>
            </a:effectLst>
          </p:spPr>
          <p:txBody>
            <a:bodyPr rtlCol="0" anchor="ctr"/>
            <a:lstStyle/>
            <a:p>
              <a:pPr algn="ctr"/>
            </a:p>
          </p:txBody>
        </p:sp>
      </p:grpSp>
      <p:pic>
        <p:nvPicPr>
          <p:cNvPr id="628" name="图片" descr="C:\Users\Administrator\Desktop\微信图片_20200730113918.png"/>
          <p:cNvPicPr>
            <a:picLocks noChangeAspect="1"/>
          </p:cNvPicPr>
          <p:nvPr/>
        </p:nvPicPr>
        <p:blipFill>
          <a:blip r:embed="rId2" cstate="print"/>
          <a:stretch>
            <a:fillRect/>
          </a:stretch>
        </p:blipFill>
        <p:spPr>
          <a:xfrm>
            <a:off x="-629920" y="-176145"/>
            <a:ext cx="1991359" cy="1292075"/>
          </a:xfrm>
          <a:prstGeom prst="rect">
            <a:avLst/>
          </a:prstGeom>
          <a:noFill/>
          <a:ln w="9525" cap="flat" cmpd="sng">
            <a:noFill/>
            <a:prstDash val="solid"/>
            <a:miter/>
          </a:ln>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838" y="2301629"/>
            <a:ext cx="4983912" cy="2110923"/>
          </a:xfrm>
          <a:prstGeom prst="rect">
            <a:avLst/>
          </a:prstGeom>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日期占位符"/>
          <p:cNvSpPr>
            <a:spLocks noGrp="1"/>
          </p:cNvSpPr>
          <p:nvPr>
            <p:ph type="dt" idx="10"/>
          </p:nvPr>
        </p:nvSpPr>
        <p:spPr>
          <a:xfrm>
            <a:off x="8229600" y="6191250"/>
            <a:ext cx="3301999" cy="476249"/>
          </a:xfrm>
          <a:prstGeom prst="rect">
            <a:avLst/>
          </a:prstGeom>
          <a:ln w="9525" cap="flat" cmpd="sng">
            <a:noFill/>
            <a:prstDash val="solid"/>
            <a:miter/>
          </a:ln>
        </p:spPr>
        <p:txBody>
          <a:bodyPr vert="horz" wrap="square" lIns="91440" tIns="45720" rIns="91440" bIns="45720" anchor="ctr" anchorCtr="0"/>
          <a:lstStyle/>
          <a:p>
            <a:pPr>
              <a:buNone/>
            </a:pPr>
            <a:fld id="{CAD2D6BD-DE1B-4B5F-8B41-2702339687B9}" type="datetime5">
              <a:rPr lang="zh-CN" altLang="en-US">
                <a:latin typeface="Perpetua" panose="02020502060401020303" charset="0"/>
                <a:ea typeface="宋体" pitchFamily="2" charset="-122"/>
                <a:cs typeface="Perpetua" panose="02020502060401020303" charset="0"/>
              </a:rPr>
            </a:fld>
            <a:endParaRPr lang="zh-CN" altLang="en-US">
              <a:latin typeface="Perpetua" panose="02020502060401020303" charset="0"/>
              <a:ea typeface="宋体" pitchFamily="2" charset="-122"/>
              <a:cs typeface="Perpetua" panose="02020502060401020303" charset="0"/>
            </a:endParaRPr>
          </a:p>
        </p:txBody>
      </p:sp>
      <p:pic>
        <p:nvPicPr>
          <p:cNvPr id="630" name="图片" descr="FC5JC6FMBA1SBQZ9"/>
          <p:cNvPicPr>
            <a:picLocks noChangeAspect="1"/>
          </p:cNvPicPr>
          <p:nvPr/>
        </p:nvPicPr>
        <p:blipFill>
          <a:blip r:embed="rId1" cstate="print"/>
          <a:stretch>
            <a:fillRect/>
          </a:stretch>
        </p:blipFill>
        <p:spPr>
          <a:xfrm>
            <a:off x="863600" y="1860354"/>
            <a:ext cx="4226560" cy="4208657"/>
          </a:xfrm>
          <a:prstGeom prst="rect">
            <a:avLst/>
          </a:prstGeom>
          <a:noFill/>
          <a:ln w="9525" cap="flat" cmpd="sng">
            <a:noFill/>
            <a:prstDash val="solid"/>
            <a:miter/>
          </a:ln>
        </p:spPr>
      </p:pic>
      <p:sp>
        <p:nvSpPr>
          <p:cNvPr id="631" name="矩形"/>
          <p:cNvSpPr/>
          <p:nvPr/>
        </p:nvSpPr>
        <p:spPr>
          <a:xfrm>
            <a:off x="3119120" y="4871100"/>
            <a:ext cx="1940048" cy="354189"/>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1800" b="1" i="0" u="none" strike="noStrike" kern="1200" cap="none" spc="0" baseline="0">
                <a:solidFill>
                  <a:srgbClr val="FF0000"/>
                </a:solidFill>
                <a:latin typeface="Perpetua" panose="02020502060401020303" charset="0"/>
                <a:ea typeface="宋体" pitchFamily="2" charset="-122"/>
                <a:cs typeface="Perpetua" panose="02020502060401020303" charset="0"/>
              </a:rPr>
              <a:t>没有痛觉神经</a:t>
            </a:r>
            <a:endParaRPr lang="zh-CN" altLang="en-US" sz="1800" b="1" i="0" u="none" strike="noStrike" kern="1200" cap="none" spc="0" baseline="0">
              <a:solidFill>
                <a:srgbClr val="FF0000"/>
              </a:solidFill>
              <a:latin typeface="Perpetua" panose="02020502060401020303" charset="0"/>
              <a:ea typeface="宋体" pitchFamily="2" charset="-122"/>
              <a:cs typeface="Perpetua" panose="02020502060401020303" charset="0"/>
            </a:endParaRPr>
          </a:p>
        </p:txBody>
      </p:sp>
      <p:grpSp>
        <p:nvGrpSpPr>
          <p:cNvPr id="635" name="组合"/>
          <p:cNvGrpSpPr/>
          <p:nvPr/>
        </p:nvGrpSpPr>
        <p:grpSpPr>
          <a:xfrm>
            <a:off x="0" y="182880"/>
            <a:ext cx="12192000" cy="756919"/>
            <a:chOff x="0" y="182880"/>
            <a:chExt cx="12192000" cy="756919"/>
          </a:xfrm>
        </p:grpSpPr>
        <p:sp>
          <p:nvSpPr>
            <p:cNvPr id="632" name="矩形"/>
            <p:cNvSpPr/>
            <p:nvPr/>
          </p:nvSpPr>
          <p:spPr>
            <a:xfrm>
              <a:off x="1290320" y="182880"/>
              <a:ext cx="4643119" cy="52322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1" u="none" strike="noStrike" kern="1200" cap="none" spc="0" baseline="0" dirty="0">
                  <a:solidFill>
                    <a:srgbClr val="00B050"/>
                  </a:solidFill>
                  <a:latin typeface="Perpetua" panose="02020502060401020303" charset="0"/>
                  <a:ea typeface="宋体" pitchFamily="2" charset="-122"/>
                  <a:cs typeface="Perpetua" panose="02020502060401020303" charset="0"/>
                </a:rPr>
                <a:t>卫生健康预警教育公益项目</a:t>
              </a:r>
              <a:endParaRPr lang="zh-CN" altLang="en-US" sz="2400" b="1" i="1" u="none" strike="noStrike" kern="1200" cap="none" spc="0" baseline="0" dirty="0">
                <a:solidFill>
                  <a:srgbClr val="00B050"/>
                </a:solidFill>
                <a:latin typeface="Perpetua" panose="02020502060401020303" charset="0"/>
                <a:ea typeface="宋体" pitchFamily="2" charset="-122"/>
                <a:cs typeface="Perpetua" panose="02020502060401020303" charset="0"/>
              </a:endParaRPr>
            </a:p>
          </p:txBody>
        </p:sp>
        <p:sp>
          <p:nvSpPr>
            <p:cNvPr id="633" name="流程图: 过程"/>
            <p:cNvSpPr/>
            <p:nvPr/>
          </p:nvSpPr>
          <p:spPr>
            <a:xfrm>
              <a:off x="0" y="894080"/>
              <a:ext cx="12192000" cy="45718"/>
            </a:xfrm>
            <a:prstGeom prst="flowChartProcess">
              <a:avLst/>
            </a:prstGeom>
            <a:solidFill>
              <a:srgbClr val="92D050"/>
            </a:solidFill>
            <a:scene3d>
              <a:camera prst="legacyObliqueFront"/>
              <a:lightRig rig="legacyFlat4" dir="t"/>
            </a:scene3d>
            <a:sp3d prstMaterial="legacyMatte">
              <a:bevelT w="13500" h="13500" prst="angle"/>
              <a:bevelB w="13500" h="13500" prst="angle"/>
            </a:sp3d>
          </p:spPr>
          <p:txBody>
            <a:bodyPr rtlCol="0" anchor="ctr"/>
            <a:lstStyle/>
            <a:p>
              <a:pPr algn="ctr"/>
            </a:p>
          </p:txBody>
        </p:sp>
        <p:sp>
          <p:nvSpPr>
            <p:cNvPr id="634" name="直线"/>
            <p:cNvSpPr/>
            <p:nvPr/>
          </p:nvSpPr>
          <p:spPr>
            <a:xfrm>
              <a:off x="599440" y="741680"/>
              <a:ext cx="10911840" cy="0"/>
            </a:xfrm>
            <a:prstGeom prst="line">
              <a:avLst/>
            </a:prstGeom>
            <a:noFill/>
            <a:ln w="9525" cap="flat" cmpd="sng">
              <a:solidFill>
                <a:srgbClr val="92D050"/>
              </a:solidFill>
              <a:prstDash val="solid"/>
              <a:round/>
            </a:ln>
            <a:effectLst>
              <a:outerShdw blurRad="50800" dist="50800" dir="5400000" algn="ctr" rotWithShape="0">
                <a:srgbClr val="92D050">
                  <a:alpha val="99607"/>
                </a:srgbClr>
              </a:outerShdw>
            </a:effectLst>
          </p:spPr>
          <p:txBody>
            <a:bodyPr rtlCol="0" anchor="ctr"/>
            <a:lstStyle/>
            <a:p>
              <a:pPr algn="ctr"/>
            </a:p>
          </p:txBody>
        </p:sp>
      </p:grpSp>
      <p:pic>
        <p:nvPicPr>
          <p:cNvPr id="636" name="图片" descr="C:\Users\Administrator\Desktop\微信图片_20200730113918.png"/>
          <p:cNvPicPr>
            <a:picLocks noChangeAspect="1"/>
          </p:cNvPicPr>
          <p:nvPr/>
        </p:nvPicPr>
        <p:blipFill>
          <a:blip r:embed="rId2" cstate="print"/>
          <a:stretch>
            <a:fillRect/>
          </a:stretch>
        </p:blipFill>
        <p:spPr>
          <a:xfrm>
            <a:off x="-629920" y="-176145"/>
            <a:ext cx="1991359" cy="1292075"/>
          </a:xfrm>
          <a:prstGeom prst="rect">
            <a:avLst/>
          </a:prstGeom>
          <a:noFill/>
          <a:ln w="9525" cap="flat" cmpd="sng">
            <a:noFill/>
            <a:prstDash val="solid"/>
            <a:miter/>
          </a:ln>
        </p:spPr>
      </p:pic>
      <p:pic>
        <p:nvPicPr>
          <p:cNvPr id="637" name="图片"/>
          <p:cNvPicPr>
            <a:picLocks noChangeAspect="1"/>
          </p:cNvPicPr>
          <p:nvPr/>
        </p:nvPicPr>
        <p:blipFill>
          <a:blip r:embed="rId3" cstate="print"/>
          <a:stretch>
            <a:fillRect/>
          </a:stretch>
        </p:blipFill>
        <p:spPr>
          <a:xfrm>
            <a:off x="6096000" y="2126378"/>
            <a:ext cx="4423269" cy="2482057"/>
          </a:xfrm>
          <a:prstGeom prst="rect">
            <a:avLst/>
          </a:prstGeom>
          <a:noFill/>
          <a:ln w="9525" cap="flat" cmpd="sng">
            <a:noFill/>
            <a:prstDash val="solid"/>
            <a:miter/>
          </a:ln>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cstate="print"/>
          <a:srcRect/>
          <a:stretch>
            <a:fillRect/>
          </a:stretch>
        </p:blipFill>
        <p:spPr bwMode="auto">
          <a:xfrm>
            <a:off x="-27305" y="0"/>
            <a:ext cx="12192000" cy="6858000"/>
          </a:xfrm>
          <a:prstGeom prst="rect">
            <a:avLst/>
          </a:prstGeom>
          <a:noFill/>
          <a:ln w="9525">
            <a:noFill/>
            <a:miter lim="800000"/>
            <a:headEnd/>
            <a:tailEnd/>
          </a:ln>
        </p:spPr>
      </p:pic>
      <p:grpSp>
        <p:nvGrpSpPr>
          <p:cNvPr id="16" name="组合 15"/>
          <p:cNvGrpSpPr/>
          <p:nvPr/>
        </p:nvGrpSpPr>
        <p:grpSpPr>
          <a:xfrm>
            <a:off x="0" y="182880"/>
            <a:ext cx="12192000" cy="756919"/>
            <a:chOff x="0" y="203200"/>
            <a:chExt cx="12192000" cy="756919"/>
          </a:xfrm>
        </p:grpSpPr>
        <p:sp>
          <p:nvSpPr>
            <p:cNvPr id="17" name="TextBox 16"/>
            <p:cNvSpPr txBox="1"/>
            <p:nvPr/>
          </p:nvSpPr>
          <p:spPr>
            <a:xfrm>
              <a:off x="1290320" y="203200"/>
              <a:ext cx="4643120" cy="523220"/>
            </a:xfrm>
            <a:prstGeom prst="rect">
              <a:avLst/>
            </a:prstGeom>
            <a:noFill/>
          </p:spPr>
          <p:txBody>
            <a:bodyPr wrap="square" rtlCol="0">
              <a:spAutoFit/>
            </a:bodyPr>
            <a:lstStyle/>
            <a:p>
              <a:r>
                <a:rPr lang="zh-CN" altLang="en-US" sz="2800" b="1" i="1" dirty="0">
                  <a:solidFill>
                    <a:srgbClr val="00B050"/>
                  </a:solidFill>
                </a:rPr>
                <a:t>卫生健康预警教育公益项目</a:t>
              </a:r>
              <a:endParaRPr lang="zh-CN" altLang="en-US" sz="2400" b="1" i="1" dirty="0">
                <a:solidFill>
                  <a:srgbClr val="00B050"/>
                </a:solidFill>
              </a:endParaRPr>
            </a:p>
          </p:txBody>
        </p:sp>
        <p:sp>
          <p:nvSpPr>
            <p:cNvPr id="20" name="流程图: 过程 19"/>
            <p:cNvSpPr/>
            <p:nvPr/>
          </p:nvSpPr>
          <p:spPr>
            <a:xfrm>
              <a:off x="0" y="914400"/>
              <a:ext cx="12192000" cy="45719"/>
            </a:xfrm>
            <a:prstGeom prst="flowChartProcess">
              <a:avLst/>
            </a:prstGeom>
            <a:solidFill>
              <a:srgbClr val="92D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21" name="直接连接符 20"/>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22" name="Picture 4" descr="C:\Users\Administrator\Desktop\微信图片_20200730113918.png"/>
          <p:cNvPicPr>
            <a:picLocks noChangeAspect="1" noChangeArrowheads="1"/>
          </p:cNvPicPr>
          <p:nvPr/>
        </p:nvPicPr>
        <p:blipFill>
          <a:blip r:embed="rId2" cstate="print"/>
          <a:srcRect/>
          <a:stretch>
            <a:fillRect/>
          </a:stretch>
        </p:blipFill>
        <p:spPr bwMode="auto">
          <a:xfrm>
            <a:off x="-629920" y="-176145"/>
            <a:ext cx="1991360" cy="1292075"/>
          </a:xfrm>
          <a:prstGeom prst="rect">
            <a:avLst/>
          </a:prstGeom>
          <a:noFill/>
        </p:spPr>
      </p:pic>
      <p:sp>
        <p:nvSpPr>
          <p:cNvPr id="640" name="矩形"/>
          <p:cNvSpPr/>
          <p:nvPr/>
        </p:nvSpPr>
        <p:spPr>
          <a:xfrm>
            <a:off x="800601" y="2150554"/>
            <a:ext cx="10590797" cy="4148605"/>
          </a:xfrm>
          <a:prstGeom prst="rect">
            <a:avLst/>
          </a:prstGeom>
          <a:noFill/>
          <a:ln w="9525" cap="flat" cmpd="sng">
            <a:noFill/>
            <a:prstDash val="solid"/>
            <a:miter/>
          </a:ln>
        </p:spPr>
        <p:txBody>
          <a:bodyPr vert="horz" wrap="square" lIns="91440" tIns="45720" rIns="91440" bIns="91440" anchor="b" anchorCtr="0"/>
          <a:lstStyle/>
          <a:p>
            <a:pPr marL="0" indent="0" algn="l" fontAlgn="auto">
              <a:lnSpc>
                <a:spcPct val="150000"/>
              </a:lnSpc>
              <a:spcBef>
                <a:spcPts val="0"/>
              </a:spcBef>
              <a:spcAft>
                <a:spcPts val="0"/>
              </a:spcAft>
              <a:buNone/>
            </a:pPr>
            <a:r>
              <a:rPr lang="en-US" altLang="zh-CN" sz="2000" b="1" i="0" u="none" strike="noStrike" kern="1200" cap="none" spc="0" baseline="0" dirty="0">
                <a:solidFill>
                  <a:srgbClr val="333333"/>
                </a:solidFill>
                <a:latin typeface="宋体" pitchFamily="2" charset="-122"/>
                <a:ea typeface="宋体" pitchFamily="2" charset="-122"/>
                <a:cs typeface="Perpetua" panose="02020502060401020303" charset="0"/>
              </a:rPr>
              <a:t>1</a:t>
            </a:r>
            <a:r>
              <a:rPr lang="zh-CN" altLang="en-US" sz="2000" b="1" i="0" u="none" strike="noStrike" kern="1200" cap="none" spc="0" baseline="0" dirty="0">
                <a:solidFill>
                  <a:srgbClr val="333333"/>
                </a:solidFill>
                <a:latin typeface="宋体" pitchFamily="2" charset="-122"/>
                <a:ea typeface="宋体" pitchFamily="2" charset="-122"/>
                <a:cs typeface="Perpetua" panose="02020502060401020303" charset="0"/>
              </a:rPr>
              <a:t>、下腹部或腰部经常出现疼痛：</a:t>
            </a:r>
            <a:endParaRPr lang="en-US" altLang="zh-CN" sz="2000" b="1" i="0" u="none" strike="noStrike" kern="1200" cap="none" spc="0" baseline="0" dirty="0">
              <a:solidFill>
                <a:srgbClr val="333333"/>
              </a:solidFill>
              <a:latin typeface="宋体" pitchFamily="2" charset="-122"/>
              <a:ea typeface="宋体" pitchFamily="2" charset="-122"/>
              <a:cs typeface="Perpetua" panose="02020502060401020303" charset="0"/>
            </a:endParaRPr>
          </a:p>
          <a:p>
            <a:pPr marL="0" indent="0" algn="l" fontAlgn="auto">
              <a:lnSpc>
                <a:spcPct val="150000"/>
              </a:lnSpc>
              <a:spcBef>
                <a:spcPts val="0"/>
              </a:spcBef>
              <a:spcAft>
                <a:spcPts val="0"/>
              </a:spcAft>
              <a:buNone/>
            </a:pPr>
            <a:r>
              <a:rPr lang="zh-CN" altLang="en-US" sz="2000" b="0" i="0" u="none" strike="noStrike" kern="1200" cap="none" spc="0" baseline="0" dirty="0">
                <a:solidFill>
                  <a:srgbClr val="333333"/>
                </a:solidFill>
                <a:latin typeface="宋体" pitchFamily="2" charset="-122"/>
                <a:ea typeface="宋体" pitchFamily="2" charset="-122"/>
                <a:cs typeface="Perpetua" panose="02020502060401020303" charset="0"/>
              </a:rPr>
              <a:t>每到月经期、排便或性生活时加重，部分患者性生活后甚至出现恶心等症状，影响夫妻生活。</a:t>
            </a:r>
            <a:endParaRPr lang="en-US" altLang="zh-CN" sz="2000" b="0" i="0" u="none" strike="noStrike" kern="1200" cap="none" spc="0" baseline="0" dirty="0">
              <a:solidFill>
                <a:srgbClr val="333333"/>
              </a:solidFill>
              <a:latin typeface="宋体" pitchFamily="2" charset="-122"/>
              <a:ea typeface="宋体" pitchFamily="2" charset="-122"/>
              <a:cs typeface="Perpetua" panose="02020502060401020303" charset="0"/>
            </a:endParaRPr>
          </a:p>
          <a:p>
            <a:pPr marL="0" indent="0" algn="l" fontAlgn="auto">
              <a:lnSpc>
                <a:spcPct val="150000"/>
              </a:lnSpc>
              <a:spcBef>
                <a:spcPts val="0"/>
              </a:spcBef>
              <a:spcAft>
                <a:spcPts val="0"/>
              </a:spcAft>
              <a:buNone/>
            </a:pPr>
            <a:endParaRPr lang="zh-CN" altLang="en-US" sz="2000" b="0" i="0" u="none" strike="noStrike" kern="1200" cap="none" spc="0" baseline="0" dirty="0">
              <a:solidFill>
                <a:srgbClr val="333333"/>
              </a:solidFill>
              <a:latin typeface="宋体" pitchFamily="2" charset="-122"/>
              <a:ea typeface="宋体" pitchFamily="2" charset="-122"/>
              <a:cs typeface="Perpetua" panose="02020502060401020303" charset="0"/>
            </a:endParaRPr>
          </a:p>
          <a:p>
            <a:pPr marL="0" indent="0" algn="l" fontAlgn="auto">
              <a:lnSpc>
                <a:spcPct val="150000"/>
              </a:lnSpc>
              <a:spcBef>
                <a:spcPts val="0"/>
              </a:spcBef>
              <a:spcAft>
                <a:spcPts val="0"/>
              </a:spcAft>
              <a:buNone/>
            </a:pPr>
            <a:r>
              <a:rPr lang="en-US" altLang="zh-CN" sz="2000" b="1" dirty="0">
                <a:solidFill>
                  <a:srgbClr val="333333"/>
                </a:solidFill>
                <a:latin typeface="宋体" pitchFamily="2" charset="-122"/>
                <a:ea typeface="宋体" pitchFamily="2" charset="-122"/>
                <a:cs typeface="Perpetua" panose="02020502060401020303" charset="0"/>
                <a:sym typeface="+mn-ea"/>
              </a:rPr>
              <a:t>2</a:t>
            </a:r>
            <a:r>
              <a:rPr lang="zh-CN" altLang="en-US" sz="2000" b="1" dirty="0">
                <a:solidFill>
                  <a:srgbClr val="333333"/>
                </a:solidFill>
                <a:latin typeface="宋体" pitchFamily="2" charset="-122"/>
                <a:ea typeface="宋体" pitchFamily="2" charset="-122"/>
                <a:cs typeface="Perpetua" panose="02020502060401020303" charset="0"/>
                <a:sym typeface="+mn-ea"/>
              </a:rPr>
              <a:t>、宫颈接触性出血、阴道流血：</a:t>
            </a:r>
            <a:endParaRPr lang="en-US" altLang="zh-CN" sz="2000" b="0" i="0" u="none" strike="noStrike" kern="1200" cap="none" spc="0" baseline="0" dirty="0">
              <a:solidFill>
                <a:srgbClr val="333333"/>
              </a:solidFill>
              <a:latin typeface="宋体" pitchFamily="2" charset="-122"/>
              <a:ea typeface="宋体" pitchFamily="2" charset="-122"/>
              <a:cs typeface="Perpetua" panose="02020502060401020303" charset="0"/>
            </a:endParaRPr>
          </a:p>
          <a:p>
            <a:pPr marL="0" indent="0" algn="l" fontAlgn="auto">
              <a:lnSpc>
                <a:spcPct val="150000"/>
              </a:lnSpc>
              <a:spcBef>
                <a:spcPts val="0"/>
              </a:spcBef>
              <a:spcAft>
                <a:spcPts val="0"/>
              </a:spcAft>
              <a:buNone/>
            </a:pPr>
            <a:r>
              <a:rPr lang="zh-CN" altLang="en-US" sz="2000" dirty="0">
                <a:solidFill>
                  <a:srgbClr val="333333"/>
                </a:solidFill>
                <a:latin typeface="宋体" pitchFamily="2" charset="-122"/>
                <a:ea typeface="宋体" pitchFamily="2" charset="-122"/>
                <a:cs typeface="Perpetua" panose="02020502060401020303" charset="0"/>
                <a:sym typeface="+mn-ea"/>
              </a:rPr>
              <a:t>夫妻生活之后会出现不规律的阴道流血。</a:t>
            </a:r>
            <a:endParaRPr lang="en-US" altLang="zh-CN" sz="2000" dirty="0">
              <a:solidFill>
                <a:srgbClr val="333333"/>
              </a:solidFill>
              <a:latin typeface="宋体" pitchFamily="2" charset="-122"/>
              <a:ea typeface="宋体" pitchFamily="2" charset="-122"/>
              <a:cs typeface="Perpetua" panose="02020502060401020303" charset="0"/>
              <a:sym typeface="+mn-ea"/>
            </a:endParaRPr>
          </a:p>
          <a:p>
            <a:pPr marL="0" indent="0" algn="l" fontAlgn="auto">
              <a:lnSpc>
                <a:spcPct val="150000"/>
              </a:lnSpc>
              <a:spcBef>
                <a:spcPts val="0"/>
              </a:spcBef>
              <a:spcAft>
                <a:spcPts val="0"/>
              </a:spcAft>
              <a:buNone/>
            </a:pPr>
            <a:endParaRPr lang="zh-CN" altLang="en-US" sz="2000" b="0" i="0" u="none" strike="noStrike" kern="1200" cap="none" spc="0" baseline="0" dirty="0">
              <a:solidFill>
                <a:srgbClr val="333333"/>
              </a:solidFill>
              <a:latin typeface="宋体" pitchFamily="2" charset="-122"/>
              <a:ea typeface="宋体" pitchFamily="2" charset="-122"/>
              <a:cs typeface="Perpetua" panose="02020502060401020303" charset="0"/>
            </a:endParaRPr>
          </a:p>
          <a:p>
            <a:pPr marL="0" indent="0" algn="l" fontAlgn="auto">
              <a:lnSpc>
                <a:spcPct val="150000"/>
              </a:lnSpc>
              <a:spcBef>
                <a:spcPts val="0"/>
              </a:spcBef>
              <a:spcAft>
                <a:spcPts val="0"/>
              </a:spcAft>
              <a:buNone/>
            </a:pPr>
            <a:r>
              <a:rPr lang="en-US" altLang="zh-CN" sz="2000" b="1" dirty="0">
                <a:solidFill>
                  <a:srgbClr val="333333"/>
                </a:solidFill>
                <a:latin typeface="宋体" pitchFamily="2" charset="-122"/>
                <a:ea typeface="宋体" pitchFamily="2" charset="-122"/>
                <a:cs typeface="Perpetua" panose="02020502060401020303" charset="0"/>
                <a:sym typeface="+mn-ea"/>
              </a:rPr>
              <a:t>3</a:t>
            </a:r>
            <a:r>
              <a:rPr lang="zh-CN" altLang="en-US" sz="2000" b="1" dirty="0">
                <a:solidFill>
                  <a:srgbClr val="333333"/>
                </a:solidFill>
                <a:latin typeface="宋体" pitchFamily="2" charset="-122"/>
                <a:ea typeface="宋体" pitchFamily="2" charset="-122"/>
                <a:cs typeface="Perpetua" panose="02020502060401020303" charset="0"/>
                <a:sym typeface="+mn-ea"/>
              </a:rPr>
              <a:t>、阴道分泌物增多：</a:t>
            </a:r>
            <a:endParaRPr lang="en-US" altLang="zh-CN" sz="2000" b="0" i="0" u="none" strike="noStrike" kern="1200" cap="none" spc="0" baseline="0" dirty="0">
              <a:solidFill>
                <a:srgbClr val="333333"/>
              </a:solidFill>
              <a:latin typeface="宋体" pitchFamily="2" charset="-122"/>
              <a:ea typeface="宋体" pitchFamily="2" charset="-122"/>
              <a:cs typeface="Perpetua" panose="02020502060401020303" charset="0"/>
            </a:endParaRPr>
          </a:p>
          <a:p>
            <a:pPr marL="0" indent="0" algn="l" fontAlgn="auto">
              <a:lnSpc>
                <a:spcPct val="150000"/>
              </a:lnSpc>
              <a:spcBef>
                <a:spcPts val="0"/>
              </a:spcBef>
              <a:spcAft>
                <a:spcPts val="0"/>
              </a:spcAft>
              <a:buNone/>
            </a:pPr>
            <a:r>
              <a:rPr lang="zh-CN" altLang="en-US" sz="2000" dirty="0">
                <a:solidFill>
                  <a:srgbClr val="333333"/>
                </a:solidFill>
                <a:latin typeface="宋体" pitchFamily="2" charset="-122"/>
                <a:ea typeface="宋体" pitchFamily="2" charset="-122"/>
                <a:cs typeface="Perpetua" panose="02020502060401020303" charset="0"/>
                <a:sym typeface="+mn-ea"/>
              </a:rPr>
              <a:t>白带增多，多伴有气味和颜色的变化，</a:t>
            </a:r>
            <a:endParaRPr lang="zh-CN" altLang="en-US" sz="2000" dirty="0">
              <a:solidFill>
                <a:srgbClr val="333333"/>
              </a:solidFill>
              <a:latin typeface="宋体" pitchFamily="2" charset="-122"/>
              <a:ea typeface="宋体" pitchFamily="2" charset="-122"/>
              <a:cs typeface="Perpetua" panose="02020502060401020303" charset="0"/>
              <a:sym typeface="+mn-ea"/>
            </a:endParaRPr>
          </a:p>
          <a:p>
            <a:pPr marL="0" indent="0" algn="l" fontAlgn="auto">
              <a:lnSpc>
                <a:spcPct val="150000"/>
              </a:lnSpc>
              <a:spcBef>
                <a:spcPts val="0"/>
              </a:spcBef>
              <a:spcAft>
                <a:spcPts val="0"/>
              </a:spcAft>
              <a:buNone/>
            </a:pPr>
            <a:r>
              <a:rPr lang="zh-CN" altLang="en-US" sz="2000" dirty="0">
                <a:solidFill>
                  <a:srgbClr val="333333"/>
                </a:solidFill>
                <a:latin typeface="宋体" pitchFamily="2" charset="-122"/>
                <a:ea typeface="宋体" pitchFamily="2" charset="-122"/>
                <a:cs typeface="Perpetua" panose="02020502060401020303" charset="0"/>
                <a:sym typeface="+mn-ea"/>
              </a:rPr>
              <a:t>妇科炎症反反复复。</a:t>
            </a:r>
            <a:endParaRPr lang="zh-CN" altLang="en-US" sz="2000" b="0" i="0" u="none" strike="noStrike" kern="1200" cap="none" spc="0" baseline="0" dirty="0">
              <a:solidFill>
                <a:srgbClr val="333333"/>
              </a:solidFill>
              <a:latin typeface="宋体" pitchFamily="2" charset="-122"/>
              <a:ea typeface="宋体" pitchFamily="2" charset="-122"/>
              <a:cs typeface="Perpetua" panose="02020502060401020303" charset="0"/>
            </a:endParaRPr>
          </a:p>
          <a:p>
            <a:pPr marL="0" indent="0" algn="l" eaLnBrk="1" fontAlgn="auto" latinLnBrk="0" hangingPunct="1">
              <a:lnSpc>
                <a:spcPct val="80000"/>
              </a:lnSpc>
              <a:spcBef>
                <a:spcPts val="0"/>
              </a:spcBef>
              <a:spcAft>
                <a:spcPts val="0"/>
              </a:spcAft>
              <a:buNone/>
            </a:pPr>
            <a:endParaRPr lang="zh-CN" altLang="en-US" sz="2000" b="0" i="0" u="none" strike="noStrike" kern="1200" cap="none" spc="0" baseline="0" dirty="0">
              <a:solidFill>
                <a:srgbClr val="333333"/>
              </a:solidFill>
              <a:latin typeface="宋体" pitchFamily="2" charset="-122"/>
              <a:ea typeface="宋体" pitchFamily="2" charset="-122"/>
              <a:cs typeface="Perpetua" panose="02020502060401020303" charset="0"/>
            </a:endParaRPr>
          </a:p>
        </p:txBody>
      </p:sp>
      <p:sp>
        <p:nvSpPr>
          <p:cNvPr id="641" name="矩形"/>
          <p:cNvSpPr/>
          <p:nvPr/>
        </p:nvSpPr>
        <p:spPr>
          <a:xfrm>
            <a:off x="4560143" y="3020878"/>
            <a:ext cx="9011921" cy="1279292"/>
          </a:xfrm>
          <a:prstGeom prst="rect">
            <a:avLst/>
          </a:prstGeom>
          <a:noFill/>
          <a:ln w="9525" cap="flat" cmpd="sng">
            <a:noFill/>
            <a:prstDash val="solid"/>
            <a:miter/>
          </a:ln>
        </p:spPr>
        <p:txBody>
          <a:bodyPr vert="horz" wrap="square" lIns="91440" tIns="45720" rIns="91440" bIns="91440" anchor="b" anchorCtr="0"/>
          <a:lstStyle/>
          <a:p>
            <a:pPr marL="0" indent="0" algn="l">
              <a:lnSpc>
                <a:spcPct val="90000"/>
              </a:lnSpc>
              <a:spcBef>
                <a:spcPts val="0"/>
              </a:spcBef>
              <a:spcAft>
                <a:spcPts val="0"/>
              </a:spcAft>
              <a:buNone/>
            </a:pPr>
            <a:endParaRPr lang="zh-CN" altLang="en-US" b="0" i="0" u="none" strike="noStrike" kern="1200" cap="none" spc="0" baseline="0">
              <a:solidFill>
                <a:srgbClr val="333333"/>
              </a:solidFill>
              <a:latin typeface="宋体" pitchFamily="2" charset="-122"/>
              <a:ea typeface="宋体" pitchFamily="2" charset="-122"/>
              <a:cs typeface="Perpetua" panose="02020502060401020303" charset="0"/>
            </a:endParaRPr>
          </a:p>
        </p:txBody>
      </p:sp>
      <p:sp>
        <p:nvSpPr>
          <p:cNvPr id="15" name="文本框 1"/>
          <p:cNvSpPr txBox="1">
            <a:spLocks noChangeArrowheads="1"/>
          </p:cNvSpPr>
          <p:nvPr/>
        </p:nvSpPr>
        <p:spPr bwMode="auto">
          <a:xfrm>
            <a:off x="2616835" y="1083945"/>
            <a:ext cx="6877050" cy="645160"/>
          </a:xfrm>
          <a:prstGeom prst="rect">
            <a:avLst/>
          </a:prstGeom>
          <a:noFill/>
          <a:ln w="9525">
            <a:noFill/>
            <a:miter lim="800000"/>
          </a:ln>
        </p:spPr>
        <p:txBody>
          <a:bodyPr wrap="square">
            <a:spAutoFit/>
          </a:bodyPr>
          <a:lstStyle/>
          <a:p>
            <a:pPr algn="ctr">
              <a:defRPr/>
            </a:pPr>
            <a:r>
              <a:rPr lang="zh-CN" altLang="en-US" sz="3600" b="1" dirty="0">
                <a:solidFill>
                  <a:srgbClr val="FF0000"/>
                </a:solidFill>
                <a:effectLst>
                  <a:outerShdw blurRad="38100" dist="38100" dir="2700000" algn="tl">
                    <a:srgbClr val="000000"/>
                  </a:outerShdw>
                </a:effectLst>
                <a:cs typeface="+mn-ea"/>
                <a:sym typeface="+mn-ea"/>
              </a:rPr>
              <a:t>  宫颈癌的发病原因及早期症状</a:t>
            </a:r>
            <a:endParaRPr lang="zh-CN" altLang="en-US" sz="3600" b="1" dirty="0">
              <a:solidFill>
                <a:srgbClr val="FF0000"/>
              </a:solidFill>
              <a:effectLst>
                <a:outerShdw blurRad="38100" dist="38100" dir="2700000" algn="tl">
                  <a:srgbClr val="000000"/>
                </a:outerShdw>
              </a:effectLst>
              <a:cs typeface="+mn-ea"/>
              <a:sym typeface="+mn-ea"/>
            </a:endParaRPr>
          </a:p>
        </p:txBody>
      </p:sp>
      <p:sp>
        <p:nvSpPr>
          <p:cNvPr id="12" name="矩形"/>
          <p:cNvSpPr/>
          <p:nvPr/>
        </p:nvSpPr>
        <p:spPr>
          <a:xfrm>
            <a:off x="828248" y="5803066"/>
            <a:ext cx="9011921" cy="992187"/>
          </a:xfrm>
          <a:prstGeom prst="rect">
            <a:avLst/>
          </a:prstGeom>
          <a:noFill/>
          <a:ln w="9525" cap="flat" cmpd="sng">
            <a:noFill/>
            <a:prstDash val="solid"/>
            <a:miter/>
          </a:ln>
        </p:spPr>
        <p:txBody>
          <a:bodyPr vert="horz" wrap="square" lIns="91440" tIns="45720" rIns="91440" bIns="91440" anchor="b" anchorCtr="0"/>
          <a:lstStyle/>
          <a:p>
            <a:pPr marL="0" indent="0" algn="l" eaLnBrk="1" fontAlgn="auto" latinLnBrk="0" hangingPunct="1">
              <a:lnSpc>
                <a:spcPct val="100000"/>
              </a:lnSpc>
              <a:spcBef>
                <a:spcPts val="0"/>
              </a:spcBef>
              <a:spcAft>
                <a:spcPts val="0"/>
              </a:spcAft>
              <a:buNone/>
            </a:pPr>
            <a:r>
              <a:rPr lang="zh-CN" altLang="en-US" sz="4000" b="1" i="0" u="none" strike="noStrike" kern="1200" cap="none" spc="0" baseline="0" dirty="0">
                <a:solidFill>
                  <a:srgbClr val="FF0000"/>
                </a:solidFill>
                <a:latin typeface="宋体" pitchFamily="2" charset="-122"/>
                <a:ea typeface="宋体" pitchFamily="2" charset="-122"/>
                <a:cs typeface="Franklin Gothic Book" panose="020B0503020102020204" charset="0"/>
              </a:rPr>
              <a:t>早期发现，宫颈癌是能治好的“癌”</a:t>
            </a:r>
            <a:endParaRPr lang="zh-CN" altLang="en-US" sz="4000" b="1" i="0" u="none" strike="noStrike" kern="1200" cap="none" spc="0" baseline="0" dirty="0">
              <a:solidFill>
                <a:srgbClr val="FF0000"/>
              </a:solidFill>
              <a:latin typeface="宋体" pitchFamily="2" charset="-122"/>
              <a:ea typeface="宋体" pitchFamily="2" charset="-122"/>
              <a:cs typeface="Franklin Gothic Book" panose="020B0503020102020204" charset="0"/>
            </a:endParaRPr>
          </a:p>
        </p:txBody>
      </p:sp>
    </p:spTree>
  </p:cSld>
  <p:clrMapOvr>
    <a:masterClrMapping/>
  </p:clrMapOvr>
  <mc:AlternateContent xmlns:mc="http://schemas.openxmlformats.org/markup-compatibility/2006">
    <mc:Choice xmlns:p14="http://schemas.microsoft.com/office/powerpoint/2010/main" Requires="p14">
      <p:transition>
        <p14:conveyor dir="l"/>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日期占位符"/>
          <p:cNvSpPr>
            <a:spLocks noGrp="1"/>
          </p:cNvSpPr>
          <p:nvPr>
            <p:ph type="dt" idx="10"/>
          </p:nvPr>
        </p:nvSpPr>
        <p:spPr>
          <a:xfrm>
            <a:off x="8229600" y="6191250"/>
            <a:ext cx="3301999" cy="476249"/>
          </a:xfrm>
          <a:prstGeom prst="rect">
            <a:avLst/>
          </a:prstGeom>
          <a:ln w="9525" cap="flat" cmpd="sng">
            <a:noFill/>
            <a:prstDash val="solid"/>
            <a:miter/>
          </a:ln>
        </p:spPr>
        <p:txBody>
          <a:bodyPr vert="horz" wrap="square" lIns="91440" tIns="45720" rIns="91440" bIns="45720" anchor="ctr" anchorCtr="0"/>
          <a:lstStyle/>
          <a:p>
            <a:pPr>
              <a:buNone/>
            </a:pPr>
            <a:fld id="{CAD2D6BD-DE1B-4B5F-8B41-2702339687B9}" type="datetime5">
              <a:rPr lang="zh-CN" altLang="en-US">
                <a:latin typeface="Perpetua" panose="02020502060401020303" charset="0"/>
                <a:ea typeface="宋体" pitchFamily="2" charset="-122"/>
                <a:cs typeface="Perpetua" panose="02020502060401020303" charset="0"/>
              </a:rPr>
            </a:fld>
            <a:endParaRPr lang="zh-CN" altLang="en-US">
              <a:latin typeface="Perpetua" panose="02020502060401020303" charset="0"/>
              <a:ea typeface="宋体" pitchFamily="2" charset="-122"/>
              <a:cs typeface="Perpetua" panose="02020502060401020303" charset="0"/>
            </a:endParaRPr>
          </a:p>
        </p:txBody>
      </p:sp>
      <p:grpSp>
        <p:nvGrpSpPr>
          <p:cNvPr id="647" name="组合"/>
          <p:cNvGrpSpPr/>
          <p:nvPr/>
        </p:nvGrpSpPr>
        <p:grpSpPr>
          <a:xfrm>
            <a:off x="1388488" y="2186154"/>
            <a:ext cx="5308800" cy="4589170"/>
            <a:chOff x="1388488" y="2186154"/>
            <a:chExt cx="5308800" cy="4589170"/>
          </a:xfrm>
        </p:grpSpPr>
        <p:sp>
          <p:nvSpPr>
            <p:cNvPr id="645" name="矩形"/>
            <p:cNvSpPr/>
            <p:nvPr/>
          </p:nvSpPr>
          <p:spPr>
            <a:xfrm>
              <a:off x="1388488" y="2186154"/>
              <a:ext cx="4078857" cy="94869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endParaRPr lang="en-US" altLang="zh-CN" sz="2800" b="1" i="0" u="none" strike="noStrike" kern="1200" cap="none" spc="0" baseline="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endParaRPr>
            </a:p>
            <a:p>
              <a:pPr marL="0" indent="0" algn="l">
                <a:lnSpc>
                  <a:spcPct val="100000"/>
                </a:lnSpc>
                <a:spcBef>
                  <a:spcPts val="0"/>
                </a:spcBef>
                <a:spcAft>
                  <a:spcPts val="0"/>
                </a:spcAft>
                <a:buNone/>
              </a:pPr>
              <a:r>
                <a:rPr lang="en-US" altLang="zh-CN" sz="2800" b="1" i="0" u="none" strike="noStrike" kern="1200" cap="none" spc="0" baseline="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1</a:t>
              </a:r>
              <a:r>
                <a:rPr lang="zh-CN" altLang="en-US" sz="2800" b="1" i="0" u="none" strike="noStrike" kern="1200" cap="none" spc="0" baseline="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a:t>
              </a:r>
              <a:r>
                <a:rPr lang="en-US" altLang="zh-CN" sz="2800" b="1" i="0" u="none" strike="noStrike" kern="1200" cap="none" spc="0" baseline="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HPV</a:t>
              </a:r>
              <a:r>
                <a:rPr lang="zh-CN" altLang="en-US" sz="2800" b="1" i="0" u="none" strike="noStrike" kern="1200" cap="none" spc="0" baseline="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病毒</a:t>
              </a:r>
              <a:endParaRPr lang="zh-CN" altLang="en-US" sz="2800" b="1" i="0" u="none" strike="noStrike" kern="1200" cap="none" spc="0" baseline="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endParaRPr>
            </a:p>
          </p:txBody>
        </p:sp>
        <p:sp>
          <p:nvSpPr>
            <p:cNvPr id="646" name="矩形"/>
            <p:cNvSpPr/>
            <p:nvPr/>
          </p:nvSpPr>
          <p:spPr>
            <a:xfrm>
              <a:off x="1388488" y="3245360"/>
              <a:ext cx="5308800" cy="3529965"/>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50000"/>
                </a:lnSpc>
                <a:spcBef>
                  <a:spcPts val="0"/>
                </a:spcBef>
                <a:spcAft>
                  <a:spcPts val="0"/>
                </a:spcAft>
                <a:buNone/>
              </a:pPr>
              <a:r>
                <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rPr>
                <a:t>2</a:t>
              </a:r>
              <a:r>
                <a:rPr lang="zh-CN" altLang="en-US"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rPr>
                <a:t>、遗传、流产史</a:t>
              </a:r>
              <a:endPar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endParaRPr>
            </a:p>
            <a:p>
              <a:pPr marL="0" indent="0" algn="l">
                <a:lnSpc>
                  <a:spcPct val="150000"/>
                </a:lnSpc>
                <a:spcBef>
                  <a:spcPts val="0"/>
                </a:spcBef>
                <a:spcAft>
                  <a:spcPts val="0"/>
                </a:spcAft>
                <a:buNone/>
              </a:pPr>
              <a:r>
                <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rPr>
                <a:t>3</a:t>
              </a:r>
              <a:r>
                <a:rPr lang="zh-CN" altLang="en-US"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rPr>
                <a:t>、过早性行为</a:t>
              </a:r>
              <a:endPar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endParaRPr>
            </a:p>
            <a:p>
              <a:pPr marL="0" indent="0" algn="l">
                <a:lnSpc>
                  <a:spcPct val="150000"/>
                </a:lnSpc>
                <a:spcBef>
                  <a:spcPts val="0"/>
                </a:spcBef>
                <a:spcAft>
                  <a:spcPts val="0"/>
                </a:spcAft>
                <a:buNone/>
              </a:pPr>
              <a:r>
                <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rPr>
                <a:t>4</a:t>
              </a:r>
              <a:r>
                <a:rPr lang="zh-CN" altLang="en-US"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rPr>
                <a:t>、性伴侣过多</a:t>
              </a:r>
              <a:endPar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endParaRPr>
            </a:p>
            <a:p>
              <a:pPr marL="0" indent="0" algn="l">
                <a:lnSpc>
                  <a:spcPct val="150000"/>
                </a:lnSpc>
                <a:spcBef>
                  <a:spcPts val="0"/>
                </a:spcBef>
                <a:spcAft>
                  <a:spcPts val="0"/>
                </a:spcAft>
                <a:buNone/>
              </a:pPr>
              <a:r>
                <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rPr>
                <a:t>5</a:t>
              </a:r>
              <a:r>
                <a:rPr lang="zh-CN" altLang="en-US"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rPr>
                <a:t>、个人卫生不洁</a:t>
              </a:r>
              <a:endPar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endParaRPr>
            </a:p>
            <a:p>
              <a:pPr marL="0" indent="0" algn="l">
                <a:lnSpc>
                  <a:spcPct val="150000"/>
                </a:lnSpc>
                <a:spcBef>
                  <a:spcPts val="0"/>
                </a:spcBef>
                <a:spcAft>
                  <a:spcPts val="0"/>
                </a:spcAft>
                <a:buNone/>
              </a:pPr>
              <a:endPar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endParaRPr>
            </a:p>
            <a:p>
              <a:pPr marL="0" indent="0" algn="l">
                <a:lnSpc>
                  <a:spcPct val="100000"/>
                </a:lnSpc>
                <a:spcBef>
                  <a:spcPts val="0"/>
                </a:spcBef>
                <a:spcAft>
                  <a:spcPts val="0"/>
                </a:spcAft>
                <a:buNone/>
              </a:pPr>
              <a:endParaRPr lang="en-US" altLang="zh-CN"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endParaRPr>
            </a:p>
            <a:p>
              <a:pPr marL="0" indent="0" algn="l">
                <a:lnSpc>
                  <a:spcPct val="100000"/>
                </a:lnSpc>
                <a:spcBef>
                  <a:spcPts val="0"/>
                </a:spcBef>
                <a:spcAft>
                  <a:spcPts val="0"/>
                </a:spcAft>
                <a:buNone/>
              </a:pPr>
              <a:endParaRPr lang="zh-CN" altLang="en-US" sz="2400" b="1" i="0" u="none" strike="noStrike" kern="1200" cap="none" spc="0" baseline="0">
                <a:solidFill>
                  <a:srgbClr val="0070C0"/>
                </a:solidFill>
                <a:effectLst>
                  <a:outerShdw blurRad="38100" dist="38100" dir="2700000">
                    <a:srgbClr val="C0C0C0"/>
                  </a:outerShdw>
                </a:effectLst>
                <a:latin typeface="Perpetua" panose="02020502060401020303" charset="0"/>
                <a:ea typeface="宋体" pitchFamily="2" charset="-122"/>
                <a:cs typeface="Perpetua" panose="02020502060401020303" charset="0"/>
                <a:sym typeface="宋体" pitchFamily="2" charset="-122"/>
              </a:endParaRPr>
            </a:p>
          </p:txBody>
        </p:sp>
      </p:grpSp>
      <p:sp>
        <p:nvSpPr>
          <p:cNvPr id="648" name="矩形"/>
          <p:cNvSpPr/>
          <p:nvPr/>
        </p:nvSpPr>
        <p:spPr>
          <a:xfrm>
            <a:off x="1224907" y="1354881"/>
            <a:ext cx="4606925" cy="577215"/>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3200" b="1" i="0" u="none" strike="noStrike" kern="1200" cap="none" spc="0" baseline="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  宫颈癌的发病原因</a:t>
            </a:r>
            <a:endParaRPr lang="zh-CN" altLang="en-US" sz="3200" b="1" i="0" u="none" strike="noStrike" kern="1200" cap="none" spc="0" baseline="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endParaRPr>
          </a:p>
        </p:txBody>
      </p:sp>
      <p:grpSp>
        <p:nvGrpSpPr>
          <p:cNvPr id="652" name="组合"/>
          <p:cNvGrpSpPr/>
          <p:nvPr/>
        </p:nvGrpSpPr>
        <p:grpSpPr>
          <a:xfrm>
            <a:off x="0" y="182880"/>
            <a:ext cx="12192000" cy="756919"/>
            <a:chOff x="0" y="182880"/>
            <a:chExt cx="12192000" cy="756919"/>
          </a:xfrm>
        </p:grpSpPr>
        <p:sp>
          <p:nvSpPr>
            <p:cNvPr id="649" name="矩形"/>
            <p:cNvSpPr/>
            <p:nvPr/>
          </p:nvSpPr>
          <p:spPr>
            <a:xfrm>
              <a:off x="1290320" y="182880"/>
              <a:ext cx="4643119" cy="52322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1" u="none" strike="noStrike" kern="1200" cap="none" spc="0" baseline="0" dirty="0">
                  <a:solidFill>
                    <a:srgbClr val="00B050"/>
                  </a:solidFill>
                  <a:latin typeface="Perpetua" panose="02020502060401020303" charset="0"/>
                  <a:ea typeface="宋体" pitchFamily="2" charset="-122"/>
                  <a:cs typeface="Perpetua" panose="02020502060401020303" charset="0"/>
                </a:rPr>
                <a:t>卫生健康预警教育公益项目</a:t>
              </a:r>
              <a:endParaRPr lang="zh-CN" altLang="en-US" sz="2400" b="1" i="1" u="none" strike="noStrike" kern="1200" cap="none" spc="0" baseline="0" dirty="0">
                <a:solidFill>
                  <a:srgbClr val="00B050"/>
                </a:solidFill>
                <a:latin typeface="Perpetua" panose="02020502060401020303" charset="0"/>
                <a:ea typeface="宋体" pitchFamily="2" charset="-122"/>
                <a:cs typeface="Perpetua" panose="02020502060401020303" charset="0"/>
              </a:endParaRPr>
            </a:p>
          </p:txBody>
        </p:sp>
        <p:sp>
          <p:nvSpPr>
            <p:cNvPr id="650" name="流程图: 过程"/>
            <p:cNvSpPr/>
            <p:nvPr/>
          </p:nvSpPr>
          <p:spPr>
            <a:xfrm>
              <a:off x="0" y="894080"/>
              <a:ext cx="12192000" cy="45718"/>
            </a:xfrm>
            <a:prstGeom prst="flowChartProcess">
              <a:avLst/>
            </a:prstGeom>
            <a:solidFill>
              <a:srgbClr val="92D050"/>
            </a:solidFill>
            <a:scene3d>
              <a:camera prst="legacyObliqueFront"/>
              <a:lightRig rig="legacyFlat4" dir="t"/>
            </a:scene3d>
            <a:sp3d prstMaterial="legacyMatte">
              <a:bevelT w="13500" h="13500" prst="angle"/>
              <a:bevelB w="13500" h="13500" prst="angle"/>
            </a:sp3d>
          </p:spPr>
          <p:txBody>
            <a:bodyPr rtlCol="0" anchor="ctr"/>
            <a:lstStyle/>
            <a:p>
              <a:pPr algn="ctr"/>
            </a:p>
          </p:txBody>
        </p:sp>
        <p:sp>
          <p:nvSpPr>
            <p:cNvPr id="651" name="直线"/>
            <p:cNvSpPr/>
            <p:nvPr/>
          </p:nvSpPr>
          <p:spPr>
            <a:xfrm>
              <a:off x="599440" y="741680"/>
              <a:ext cx="10911840" cy="0"/>
            </a:xfrm>
            <a:prstGeom prst="line">
              <a:avLst/>
            </a:prstGeom>
            <a:noFill/>
            <a:ln w="9525" cap="flat" cmpd="sng">
              <a:solidFill>
                <a:srgbClr val="92D050"/>
              </a:solidFill>
              <a:prstDash val="solid"/>
              <a:round/>
            </a:ln>
            <a:effectLst>
              <a:outerShdw blurRad="50800" dist="50800" dir="5400000" algn="ctr" rotWithShape="0">
                <a:srgbClr val="92D050">
                  <a:alpha val="99607"/>
                </a:srgbClr>
              </a:outerShdw>
            </a:effectLst>
          </p:spPr>
          <p:txBody>
            <a:bodyPr rtlCol="0" anchor="ctr"/>
            <a:lstStyle/>
            <a:p>
              <a:pPr algn="ctr"/>
            </a:p>
          </p:txBody>
        </p:sp>
      </p:grpSp>
      <p:pic>
        <p:nvPicPr>
          <p:cNvPr id="653" name="图片" descr="C:\Users\Administrator\Desktop\微信图片_20200730113918.png"/>
          <p:cNvPicPr>
            <a:picLocks noChangeAspect="1"/>
          </p:cNvPicPr>
          <p:nvPr/>
        </p:nvPicPr>
        <p:blipFill>
          <a:blip r:embed="rId1" cstate="print"/>
          <a:stretch>
            <a:fillRect/>
          </a:stretch>
        </p:blipFill>
        <p:spPr>
          <a:xfrm>
            <a:off x="-629920" y="-176145"/>
            <a:ext cx="1991359" cy="1292075"/>
          </a:xfrm>
          <a:prstGeom prst="rect">
            <a:avLst/>
          </a:prstGeom>
          <a:noFill/>
          <a:ln w="9525" cap="flat" cmpd="sng">
            <a:noFill/>
            <a:prstDash val="solid"/>
            <a:miter/>
          </a:ln>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550" y="1330558"/>
            <a:ext cx="5075360" cy="4633362"/>
          </a:xfrm>
          <a:prstGeom prst="rect">
            <a:avLst/>
          </a:prstGeom>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日期占位符"/>
          <p:cNvSpPr>
            <a:spLocks noGrp="1"/>
          </p:cNvSpPr>
          <p:nvPr>
            <p:ph type="dt" idx="10"/>
          </p:nvPr>
        </p:nvSpPr>
        <p:spPr>
          <a:xfrm>
            <a:off x="8229600" y="6191250"/>
            <a:ext cx="3301999" cy="476249"/>
          </a:xfrm>
          <a:prstGeom prst="rect">
            <a:avLst/>
          </a:prstGeom>
          <a:ln w="9525" cap="flat" cmpd="sng">
            <a:noFill/>
            <a:prstDash val="solid"/>
            <a:miter/>
          </a:ln>
        </p:spPr>
        <p:txBody>
          <a:bodyPr vert="horz" wrap="square" lIns="91440" tIns="45720" rIns="91440" bIns="45720" anchor="ctr" anchorCtr="0"/>
          <a:lstStyle/>
          <a:p>
            <a:pPr>
              <a:buNone/>
            </a:pPr>
            <a:fld id="{CAD2D6BD-DE1B-4B5F-8B41-2702339687B9}" type="datetime5">
              <a:rPr lang="zh-CN" altLang="en-US">
                <a:latin typeface="Perpetua" panose="02020502060401020303" charset="0"/>
                <a:ea typeface="宋体" pitchFamily="2" charset="-122"/>
                <a:cs typeface="Perpetua" panose="02020502060401020303" charset="0"/>
              </a:rPr>
            </a:fld>
            <a:endParaRPr lang="zh-CN" altLang="en-US">
              <a:latin typeface="Perpetua" panose="02020502060401020303" charset="0"/>
              <a:ea typeface="宋体" pitchFamily="2" charset="-122"/>
              <a:cs typeface="Perpetua" panose="02020502060401020303" charset="0"/>
            </a:endParaRPr>
          </a:p>
        </p:txBody>
      </p:sp>
      <p:grpSp>
        <p:nvGrpSpPr>
          <p:cNvPr id="652" name="组合"/>
          <p:cNvGrpSpPr/>
          <p:nvPr/>
        </p:nvGrpSpPr>
        <p:grpSpPr>
          <a:xfrm>
            <a:off x="0" y="182880"/>
            <a:ext cx="12192000" cy="756919"/>
            <a:chOff x="0" y="182880"/>
            <a:chExt cx="12192000" cy="756919"/>
          </a:xfrm>
        </p:grpSpPr>
        <p:sp>
          <p:nvSpPr>
            <p:cNvPr id="649" name="矩形"/>
            <p:cNvSpPr/>
            <p:nvPr/>
          </p:nvSpPr>
          <p:spPr>
            <a:xfrm>
              <a:off x="1290320" y="182880"/>
              <a:ext cx="4643119" cy="52322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1" u="none" strike="noStrike" kern="1200" cap="none" spc="0" baseline="0" dirty="0">
                  <a:solidFill>
                    <a:srgbClr val="00B050"/>
                  </a:solidFill>
                  <a:latin typeface="Perpetua" panose="02020502060401020303" charset="0"/>
                  <a:ea typeface="宋体" pitchFamily="2" charset="-122"/>
                  <a:cs typeface="Perpetua" panose="02020502060401020303" charset="0"/>
                </a:rPr>
                <a:t>卫生健康预警教育公益项目</a:t>
              </a:r>
              <a:endParaRPr lang="zh-CN" altLang="en-US" sz="2400" b="1" i="1" u="none" strike="noStrike" kern="1200" cap="none" spc="0" baseline="0" dirty="0">
                <a:solidFill>
                  <a:srgbClr val="00B050"/>
                </a:solidFill>
                <a:latin typeface="Perpetua" panose="02020502060401020303" charset="0"/>
                <a:ea typeface="宋体" pitchFamily="2" charset="-122"/>
                <a:cs typeface="Perpetua" panose="02020502060401020303" charset="0"/>
              </a:endParaRPr>
            </a:p>
          </p:txBody>
        </p:sp>
        <p:sp>
          <p:nvSpPr>
            <p:cNvPr id="650" name="流程图: 过程"/>
            <p:cNvSpPr/>
            <p:nvPr/>
          </p:nvSpPr>
          <p:spPr>
            <a:xfrm>
              <a:off x="0" y="894080"/>
              <a:ext cx="12192000" cy="45718"/>
            </a:xfrm>
            <a:prstGeom prst="flowChartProcess">
              <a:avLst/>
            </a:prstGeom>
            <a:solidFill>
              <a:srgbClr val="92D050"/>
            </a:solidFill>
            <a:scene3d>
              <a:camera prst="legacyObliqueFront"/>
              <a:lightRig rig="legacyFlat4" dir="t"/>
            </a:scene3d>
            <a:sp3d prstMaterial="legacyMatte">
              <a:bevelT w="13500" h="13500" prst="angle"/>
              <a:bevelB w="13500" h="13500" prst="angle"/>
            </a:sp3d>
          </p:spPr>
          <p:txBody>
            <a:bodyPr rtlCol="0" anchor="ctr"/>
            <a:lstStyle/>
            <a:p>
              <a:pPr algn="ctr"/>
            </a:p>
          </p:txBody>
        </p:sp>
        <p:sp>
          <p:nvSpPr>
            <p:cNvPr id="651" name="直线"/>
            <p:cNvSpPr/>
            <p:nvPr/>
          </p:nvSpPr>
          <p:spPr>
            <a:xfrm>
              <a:off x="599440" y="741680"/>
              <a:ext cx="10911840" cy="0"/>
            </a:xfrm>
            <a:prstGeom prst="line">
              <a:avLst/>
            </a:prstGeom>
            <a:noFill/>
            <a:ln w="9525" cap="flat" cmpd="sng">
              <a:solidFill>
                <a:srgbClr val="92D050"/>
              </a:solidFill>
              <a:prstDash val="solid"/>
              <a:round/>
            </a:ln>
            <a:effectLst>
              <a:outerShdw blurRad="50800" dist="50800" dir="5400000" algn="ctr" rotWithShape="0">
                <a:srgbClr val="92D050">
                  <a:alpha val="99607"/>
                </a:srgbClr>
              </a:outerShdw>
            </a:effectLst>
          </p:spPr>
          <p:txBody>
            <a:bodyPr rtlCol="0" anchor="ctr"/>
            <a:lstStyle/>
            <a:p>
              <a:pPr algn="ctr"/>
            </a:p>
          </p:txBody>
        </p:sp>
      </p:grpSp>
      <p:pic>
        <p:nvPicPr>
          <p:cNvPr id="653" name="图片" descr="C:\Users\Administrator\Desktop\微信图片_20200730113918.png"/>
          <p:cNvPicPr>
            <a:picLocks noChangeAspect="1"/>
          </p:cNvPicPr>
          <p:nvPr/>
        </p:nvPicPr>
        <p:blipFill>
          <a:blip r:embed="rId1" cstate="print"/>
          <a:stretch>
            <a:fillRect/>
          </a:stretch>
        </p:blipFill>
        <p:spPr>
          <a:xfrm>
            <a:off x="-629920" y="-176145"/>
            <a:ext cx="1991359" cy="1292075"/>
          </a:xfrm>
          <a:prstGeom prst="rect">
            <a:avLst/>
          </a:prstGeom>
          <a:noFill/>
          <a:ln w="9525" cap="flat" cmpd="sng">
            <a:noFill/>
            <a:prstDash val="solid"/>
            <a:miter/>
          </a:ln>
        </p:spPr>
      </p:pic>
      <p:sp>
        <p:nvSpPr>
          <p:cNvPr id="12" name="矩形"/>
          <p:cNvSpPr/>
          <p:nvPr/>
        </p:nvSpPr>
        <p:spPr>
          <a:xfrm>
            <a:off x="228899" y="853341"/>
            <a:ext cx="5150970" cy="5693866"/>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endPar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endParaRPr>
          </a:p>
          <a:p>
            <a:pPr marL="0" indent="0" algn="l">
              <a:lnSpc>
                <a:spcPct val="100000"/>
              </a:lnSpc>
              <a:spcBef>
                <a:spcPts val="0"/>
              </a:spcBef>
              <a:spcAft>
                <a:spcPts val="0"/>
              </a:spcAft>
              <a:buNone/>
            </a:pPr>
            <a:r>
              <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HPV</a:t>
            </a:r>
            <a:r>
              <a:rPr lang="zh-CN" altLang="en-US"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病毒也叫人乳头状瘤病毒，目前已经分离出的</a:t>
            </a:r>
            <a:r>
              <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130</a:t>
            </a:r>
            <a:r>
              <a:rPr lang="zh-CN" altLang="en-US"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多种，</a:t>
            </a:r>
            <a:r>
              <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80%</a:t>
            </a:r>
            <a:r>
              <a:rPr lang="zh-CN" altLang="en-US"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的宫颈癌都是感染了</a:t>
            </a:r>
            <a:r>
              <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HPV16</a:t>
            </a:r>
            <a:r>
              <a:rPr lang="zh-CN" altLang="en-US"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和</a:t>
            </a:r>
            <a:r>
              <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18</a:t>
            </a:r>
            <a:r>
              <a:rPr lang="zh-CN" altLang="en-US"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型引起的。</a:t>
            </a:r>
            <a:endPar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endParaRPr>
          </a:p>
          <a:p>
            <a:pPr marL="0" indent="0" algn="l">
              <a:lnSpc>
                <a:spcPct val="100000"/>
              </a:lnSpc>
              <a:spcBef>
                <a:spcPts val="0"/>
              </a:spcBef>
              <a:spcAft>
                <a:spcPts val="0"/>
              </a:spcAft>
              <a:buNone/>
            </a:pPr>
            <a:endPar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endParaRPr>
          </a:p>
          <a:p>
            <a:pPr marL="0" indent="0" algn="l">
              <a:lnSpc>
                <a:spcPct val="100000"/>
              </a:lnSpc>
              <a:spcBef>
                <a:spcPts val="0"/>
              </a:spcBef>
              <a:spcAft>
                <a:spcPts val="0"/>
              </a:spcAft>
              <a:buNone/>
            </a:pPr>
            <a:r>
              <a:rPr lang="zh-CN" altLang="en-US"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rPr>
              <a:t>传播途径：性生活、洗浴中心、住酒店、上公共厕所等。</a:t>
            </a:r>
            <a:endPar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endParaRPr>
          </a:p>
          <a:p>
            <a:pPr marL="0" indent="0" algn="l">
              <a:lnSpc>
                <a:spcPct val="100000"/>
              </a:lnSpc>
              <a:spcBef>
                <a:spcPts val="0"/>
              </a:spcBef>
              <a:spcAft>
                <a:spcPts val="0"/>
              </a:spcAft>
              <a:buNone/>
            </a:pPr>
            <a:endPar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endParaRPr>
          </a:p>
          <a:p>
            <a:pPr marL="0" indent="0" algn="l">
              <a:lnSpc>
                <a:spcPct val="100000"/>
              </a:lnSpc>
              <a:spcBef>
                <a:spcPts val="0"/>
              </a:spcBef>
              <a:spcAft>
                <a:spcPts val="0"/>
              </a:spcAft>
              <a:buNone/>
            </a:pPr>
            <a:r>
              <a:rPr lang="zh-CN" altLang="en-US"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rPr>
              <a:t>目前最有效的预防宫颈癌的方式就是接种宫颈癌疫苗，</a:t>
            </a:r>
            <a:r>
              <a:rPr lang="en-US" altLang="zh-CN"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rPr>
              <a:t>HPV</a:t>
            </a:r>
            <a:r>
              <a:rPr lang="zh-CN" altLang="en-US"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rPr>
              <a:t>疫苗注射后一个月可以接种新冠疫苗。</a:t>
            </a:r>
            <a:endParaRPr lang="zh-CN" altLang="en-US" sz="2800" b="1" i="0" u="none" strike="noStrike" kern="1200" cap="none" spc="0" baseline="0" dirty="0">
              <a:solidFill>
                <a:srgbClr val="FF0000"/>
              </a:solidFill>
              <a:effectLst>
                <a:outerShdw blurRad="38100" dist="38100" dir="2700000" algn="tl">
                  <a:srgbClr val="000000"/>
                </a:outerShdw>
              </a:effectLst>
              <a:latin typeface="Perpetua" panose="02020502060401020303" charset="0"/>
              <a:ea typeface="宋体" pitchFamily="2" charset="-122"/>
              <a:cs typeface="宋体" pitchFamily="2" charset="-122"/>
              <a:sym typeface="宋体"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889" y="980537"/>
            <a:ext cx="3701989" cy="557530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9410" y="1092197"/>
            <a:ext cx="2703692" cy="5463643"/>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pic>
        <p:nvPicPr>
          <p:cNvPr id="50" name="Picture 12" descr="HM00363_"/>
          <p:cNvPicPr>
            <a:picLocks noChangeAspect="1" noChangeArrowheads="1"/>
          </p:cNvPicPr>
          <p:nvPr/>
        </p:nvPicPr>
        <p:blipFill>
          <a:blip r:embed="rId2" cstate="print"/>
          <a:srcRect/>
          <a:stretch>
            <a:fillRect/>
          </a:stretch>
        </p:blipFill>
        <p:spPr bwMode="auto">
          <a:xfrm>
            <a:off x="4409591" y="2368982"/>
            <a:ext cx="1452563" cy="863600"/>
          </a:xfrm>
          <a:prstGeom prst="rect">
            <a:avLst/>
          </a:prstGeom>
          <a:noFill/>
          <a:ln w="9525">
            <a:noFill/>
            <a:miter lim="800000"/>
            <a:headEnd/>
            <a:tailEnd/>
          </a:ln>
        </p:spPr>
      </p:pic>
      <p:pic>
        <p:nvPicPr>
          <p:cNvPr id="57" name="Picture 13" descr="HM00363_"/>
          <p:cNvPicPr>
            <a:picLocks noChangeAspect="1" noChangeArrowheads="1"/>
          </p:cNvPicPr>
          <p:nvPr/>
        </p:nvPicPr>
        <p:blipFill>
          <a:blip r:embed="rId2" cstate="print"/>
          <a:srcRect/>
          <a:stretch>
            <a:fillRect/>
          </a:stretch>
        </p:blipFill>
        <p:spPr bwMode="auto">
          <a:xfrm>
            <a:off x="4572564" y="3582352"/>
            <a:ext cx="1428750" cy="935037"/>
          </a:xfrm>
          <a:prstGeom prst="rect">
            <a:avLst/>
          </a:prstGeom>
          <a:noFill/>
          <a:ln w="9525">
            <a:noFill/>
            <a:miter lim="800000"/>
            <a:headEnd/>
            <a:tailEnd/>
          </a:ln>
        </p:spPr>
      </p:pic>
      <p:sp>
        <p:nvSpPr>
          <p:cNvPr id="66" name="矩形 77840"/>
          <p:cNvSpPr>
            <a:spLocks noChangeArrowheads="1"/>
          </p:cNvSpPr>
          <p:nvPr/>
        </p:nvSpPr>
        <p:spPr bwMode="auto">
          <a:xfrm>
            <a:off x="277496" y="2563861"/>
            <a:ext cx="1919287" cy="582613"/>
          </a:xfrm>
          <a:prstGeom prst="rect">
            <a:avLst/>
          </a:prstGeom>
          <a:noFill/>
          <a:ln w="9525">
            <a:noFill/>
            <a:miter lim="800000"/>
          </a:ln>
        </p:spPr>
        <p:txBody>
          <a:bodyPr>
            <a:spAutoFit/>
          </a:bodyPr>
          <a:lstStyle/>
          <a:p>
            <a:r>
              <a:rPr lang="en-US" altLang="zh-CN" sz="3200" b="1" i="1" dirty="0">
                <a:solidFill>
                  <a:srgbClr val="002060"/>
                </a:solidFill>
              </a:rPr>
              <a:t>T </a:t>
            </a:r>
            <a:r>
              <a:rPr lang="zh-CN" altLang="en-US" sz="3200" b="1" i="1" dirty="0">
                <a:solidFill>
                  <a:srgbClr val="002060"/>
                </a:solidFill>
              </a:rPr>
              <a:t>C T</a:t>
            </a:r>
            <a:endParaRPr lang="zh-CN" altLang="en-US" sz="3200" b="1" i="1" dirty="0">
              <a:solidFill>
                <a:srgbClr val="002060"/>
              </a:solidFill>
            </a:endParaRPr>
          </a:p>
        </p:txBody>
      </p:sp>
      <p:sp>
        <p:nvSpPr>
          <p:cNvPr id="67" name="矩形 66"/>
          <p:cNvSpPr>
            <a:spLocks noChangeArrowheads="1"/>
          </p:cNvSpPr>
          <p:nvPr/>
        </p:nvSpPr>
        <p:spPr bwMode="auto">
          <a:xfrm>
            <a:off x="65088" y="3810635"/>
            <a:ext cx="2319337" cy="522288"/>
          </a:xfrm>
          <a:prstGeom prst="rect">
            <a:avLst/>
          </a:prstGeom>
          <a:noFill/>
          <a:ln w="9525">
            <a:noFill/>
            <a:miter lim="800000"/>
          </a:ln>
        </p:spPr>
        <p:txBody>
          <a:bodyPr>
            <a:spAutoFit/>
          </a:bodyPr>
          <a:lstStyle/>
          <a:p>
            <a:r>
              <a:rPr lang="en-US" altLang="zh-CN" sz="2800" b="1" i="1" dirty="0">
                <a:solidFill>
                  <a:srgbClr val="002060"/>
                </a:solidFill>
              </a:rPr>
              <a:t>HPV</a:t>
            </a:r>
            <a:r>
              <a:rPr lang="zh-CN" altLang="en-US" sz="2800" b="1" i="1" dirty="0">
                <a:solidFill>
                  <a:srgbClr val="002060"/>
                </a:solidFill>
              </a:rPr>
              <a:t>检测</a:t>
            </a:r>
            <a:endParaRPr lang="zh-CN" altLang="en-US" sz="2800" b="1" i="1" dirty="0">
              <a:solidFill>
                <a:srgbClr val="002060"/>
              </a:solidFill>
            </a:endParaRPr>
          </a:p>
        </p:txBody>
      </p:sp>
      <p:sp>
        <p:nvSpPr>
          <p:cNvPr id="68" name="标题 77827"/>
          <p:cNvSpPr txBox="1">
            <a:spLocks noChangeArrowheads="1"/>
          </p:cNvSpPr>
          <p:nvPr/>
        </p:nvSpPr>
        <p:spPr>
          <a:xfrm>
            <a:off x="499927" y="5508949"/>
            <a:ext cx="9011920" cy="992188"/>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HPV</a:t>
            </a:r>
            <a:r>
              <a:rPr kumimoji="0" lang="zh-CN" altLang="en-US" sz="4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疫苗</a:t>
            </a:r>
            <a:r>
              <a:rPr kumimoji="0" lang="en-US" altLang="zh-CN" sz="4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4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宫颈癌筛查</a:t>
            </a:r>
            <a:endParaRPr kumimoji="0" lang="zh-CN" altLang="en-US" sz="4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7" name="组合 26"/>
          <p:cNvGrpSpPr/>
          <p:nvPr/>
        </p:nvGrpSpPr>
        <p:grpSpPr>
          <a:xfrm>
            <a:off x="0" y="182880"/>
            <a:ext cx="12192000" cy="756919"/>
            <a:chOff x="0" y="203200"/>
            <a:chExt cx="12192000" cy="756919"/>
          </a:xfrm>
        </p:grpSpPr>
        <p:sp>
          <p:nvSpPr>
            <p:cNvPr id="28" name="TextBox 27"/>
            <p:cNvSpPr txBox="1"/>
            <p:nvPr/>
          </p:nvSpPr>
          <p:spPr>
            <a:xfrm>
              <a:off x="1290320" y="203200"/>
              <a:ext cx="4643120" cy="523220"/>
            </a:xfrm>
            <a:prstGeom prst="rect">
              <a:avLst/>
            </a:prstGeom>
            <a:noFill/>
          </p:spPr>
          <p:txBody>
            <a:bodyPr wrap="square" rtlCol="0">
              <a:spAutoFit/>
            </a:bodyPr>
            <a:lstStyle/>
            <a:p>
              <a:r>
                <a:rPr lang="zh-CN" altLang="en-US" sz="2800" b="1" i="1" dirty="0">
                  <a:solidFill>
                    <a:srgbClr val="00B050"/>
                  </a:solidFill>
                </a:rPr>
                <a:t>卫生健康预警教育公益项目</a:t>
              </a:r>
              <a:endParaRPr lang="zh-CN" altLang="en-US" sz="2400" b="1" i="1" dirty="0">
                <a:solidFill>
                  <a:srgbClr val="00B050"/>
                </a:solidFill>
              </a:endParaRPr>
            </a:p>
          </p:txBody>
        </p:sp>
        <p:sp>
          <p:nvSpPr>
            <p:cNvPr id="29" name="流程图: 过程 28"/>
            <p:cNvSpPr/>
            <p:nvPr/>
          </p:nvSpPr>
          <p:spPr>
            <a:xfrm>
              <a:off x="0" y="914400"/>
              <a:ext cx="12192000" cy="45719"/>
            </a:xfrm>
            <a:prstGeom prst="flowChartProcess">
              <a:avLst/>
            </a:prstGeom>
            <a:solidFill>
              <a:srgbClr val="92D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30" name="直接连接符 29"/>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31" name="Picture 4" descr="C:\Users\Administrator\Desktop\微信图片_20200730113918.png"/>
          <p:cNvPicPr>
            <a:picLocks noChangeAspect="1" noChangeArrowheads="1"/>
          </p:cNvPicPr>
          <p:nvPr/>
        </p:nvPicPr>
        <p:blipFill>
          <a:blip r:embed="rId3" cstate="print"/>
          <a:srcRect/>
          <a:stretch>
            <a:fillRect/>
          </a:stretch>
        </p:blipFill>
        <p:spPr bwMode="auto">
          <a:xfrm>
            <a:off x="-629920" y="-176145"/>
            <a:ext cx="1991360" cy="1292075"/>
          </a:xfrm>
          <a:prstGeom prst="rect">
            <a:avLst/>
          </a:prstGeom>
          <a:noFill/>
        </p:spPr>
      </p:pic>
      <p:sp>
        <p:nvSpPr>
          <p:cNvPr id="655" name="矩形"/>
          <p:cNvSpPr/>
          <p:nvPr>
            <p:custDataLst>
              <p:tags r:id="rId4"/>
            </p:custDataLst>
          </p:nvPr>
        </p:nvSpPr>
        <p:spPr>
          <a:xfrm>
            <a:off x="-370530" y="4577971"/>
            <a:ext cx="8815705" cy="1675202"/>
          </a:xfrm>
          <a:prstGeom prst="rect">
            <a:avLst/>
          </a:prstGeom>
          <a:noFill/>
          <a:ln w="9525" cap="flat" cmpd="sng">
            <a:noFill/>
            <a:prstDash val="solid"/>
            <a:miter/>
          </a:ln>
        </p:spPr>
        <p:txBody>
          <a:bodyPr vert="horz" wrap="square" lIns="91440" tIns="45720" rIns="91440" bIns="45720" anchor="t" anchorCtr="0">
            <a:spAutoFit/>
          </a:bodyPr>
          <a:lstStyle/>
          <a:p>
            <a:pPr marL="0" indent="0" algn="l" fontAlgn="auto">
              <a:lnSpc>
                <a:spcPct val="150000"/>
              </a:lnSpc>
              <a:spcBef>
                <a:spcPts val="0"/>
              </a:spcBef>
              <a:spcAft>
                <a:spcPts val="0"/>
              </a:spcAft>
              <a:buNone/>
            </a:pPr>
            <a:r>
              <a:rPr lang="en-US" altLang="zh-CN" sz="2800" i="0" strike="noStrike" kern="1200" cap="none" spc="0" baseline="0" dirty="0">
                <a:solidFill>
                  <a:schemeClr val="tx1"/>
                </a:solidFill>
                <a:effectLst>
                  <a:outerShdw blurRad="38100" dist="38100" dir="2700000" algn="tl">
                    <a:srgbClr val="000000"/>
                  </a:outerShdw>
                </a:effectLst>
                <a:latin typeface="华文楷体" panose="02010600040101010101" charset="-122"/>
                <a:ea typeface="华文楷体" panose="02010600040101010101" charset="-122"/>
                <a:cs typeface="华文楷体" panose="02010600040101010101" charset="-122"/>
                <a:sym typeface="宋体" pitchFamily="2" charset="-122"/>
              </a:rPr>
              <a:t>     </a:t>
            </a:r>
            <a:r>
              <a:rPr lang="zh-CN" altLang="en-US" sz="3600" i="1" strike="noStrike" kern="1200" cap="none" spc="0" baseline="0" dirty="0">
                <a:solidFill>
                  <a:srgbClr val="FF0000"/>
                </a:solidFill>
                <a:effectLst>
                  <a:outerShdw blurRad="38100" dist="38100" dir="2700000" algn="tl">
                    <a:srgbClr val="000000"/>
                  </a:outerShdw>
                </a:effectLst>
                <a:latin typeface="华文楷体" panose="02010600040101010101" charset="-122"/>
                <a:ea typeface="华文楷体" panose="02010600040101010101" charset="-122"/>
                <a:cs typeface="华文楷体" panose="02010600040101010101" charset="-122"/>
                <a:sym typeface="宋体" pitchFamily="2" charset="-122"/>
              </a:rPr>
              <a:t>每</a:t>
            </a:r>
            <a:r>
              <a:rPr lang="en-US" altLang="zh-CN" sz="3600" i="1" strike="noStrike" kern="1200" cap="none" spc="0" baseline="0" dirty="0">
                <a:solidFill>
                  <a:srgbClr val="FF0000"/>
                </a:solidFill>
                <a:effectLst>
                  <a:outerShdw blurRad="38100" dist="38100" dir="2700000" algn="tl">
                    <a:srgbClr val="000000"/>
                  </a:outerShdw>
                </a:effectLst>
                <a:latin typeface="华文楷体" panose="02010600040101010101" charset="-122"/>
                <a:ea typeface="华文楷体" panose="02010600040101010101" charset="-122"/>
                <a:cs typeface="华文楷体" panose="02010600040101010101" charset="-122"/>
                <a:sym typeface="宋体" pitchFamily="2" charset="-122"/>
              </a:rPr>
              <a:t>1-3</a:t>
            </a:r>
            <a:r>
              <a:rPr lang="zh-CN" altLang="en-US" sz="3600" i="1" strike="noStrike" kern="1200" cap="none" spc="0" baseline="0" dirty="0">
                <a:solidFill>
                  <a:srgbClr val="FF0000"/>
                </a:solidFill>
                <a:effectLst>
                  <a:outerShdw blurRad="38100" dist="38100" dir="2700000" algn="tl">
                    <a:srgbClr val="000000"/>
                  </a:outerShdw>
                </a:effectLst>
                <a:latin typeface="华文楷体" panose="02010600040101010101" charset="-122"/>
                <a:ea typeface="华文楷体" panose="02010600040101010101" charset="-122"/>
                <a:cs typeface="华文楷体" panose="02010600040101010101" charset="-122"/>
                <a:sym typeface="宋体" pitchFamily="2" charset="-122"/>
              </a:rPr>
              <a:t>年至少做一次宫颈癌筛查！！！</a:t>
            </a:r>
            <a:endParaRPr lang="en-US" altLang="zh-CN" sz="3600" i="1" strike="noStrike" kern="1200" cap="none" spc="0" baseline="0" dirty="0">
              <a:solidFill>
                <a:srgbClr val="FF0000"/>
              </a:solidFill>
              <a:effectLst>
                <a:outerShdw blurRad="38100" dist="38100" dir="2700000" algn="tl">
                  <a:srgbClr val="000000"/>
                </a:outerShdw>
              </a:effectLst>
              <a:latin typeface="华文楷体" panose="02010600040101010101" charset="-122"/>
              <a:ea typeface="华文楷体" panose="02010600040101010101" charset="-122"/>
              <a:cs typeface="华文楷体" panose="02010600040101010101" charset="-122"/>
              <a:sym typeface="宋体" pitchFamily="2" charset="-122"/>
            </a:endParaRPr>
          </a:p>
          <a:p>
            <a:pPr marL="0" indent="0" algn="l" fontAlgn="auto">
              <a:lnSpc>
                <a:spcPct val="150000"/>
              </a:lnSpc>
              <a:spcBef>
                <a:spcPts val="0"/>
              </a:spcBef>
              <a:spcAft>
                <a:spcPts val="0"/>
              </a:spcAft>
              <a:buNone/>
            </a:pPr>
            <a:endParaRPr lang="zh-CN" altLang="en-US" sz="3600" i="1" strike="noStrike" kern="1200" cap="none" spc="0" baseline="0" dirty="0">
              <a:solidFill>
                <a:srgbClr val="FF0000"/>
              </a:solidFill>
              <a:effectLst>
                <a:outerShdw blurRad="38100" dist="38100" dir="2700000" algn="tl">
                  <a:srgbClr val="000000"/>
                </a:outerShdw>
              </a:effectLst>
              <a:latin typeface="华文楷体" panose="02010600040101010101" charset="-122"/>
              <a:ea typeface="华文楷体" panose="02010600040101010101" charset="-122"/>
              <a:cs typeface="华文楷体" panose="02010600040101010101" charset="-122"/>
              <a:sym typeface="宋体"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2649" y="1483361"/>
            <a:ext cx="3833192" cy="5105842"/>
          </a:xfrm>
          <a:prstGeom prst="rect">
            <a:avLst/>
          </a:prstGeom>
        </p:spPr>
      </p:pic>
      <p:sp>
        <p:nvSpPr>
          <p:cNvPr id="32" name="标题 77827"/>
          <p:cNvSpPr txBox="1">
            <a:spLocks noChangeArrowheads="1"/>
          </p:cNvSpPr>
          <p:nvPr/>
        </p:nvSpPr>
        <p:spPr>
          <a:xfrm>
            <a:off x="420054" y="1145409"/>
            <a:ext cx="9011920" cy="992188"/>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srgbClr val="033182"/>
                </a:solidFill>
                <a:effectLst/>
                <a:uLnTx/>
                <a:uFillTx/>
                <a:latin typeface="微软雅黑" panose="020B0503020204020204" charset="-122"/>
                <a:ea typeface="微软雅黑" panose="020B0503020204020204" charset="-122"/>
                <a:cs typeface="微软雅黑" panose="020B0503020204020204" charset="-122"/>
              </a:rPr>
              <a:t>宫颈癌筛查技术</a:t>
            </a:r>
            <a:endParaRPr kumimoji="0" lang="zh-CN" altLang="en-US" sz="4000" b="1" i="0" u="none" strike="noStrike" kern="1200" cap="none" spc="0" normalizeH="0" baseline="0" noProof="0" dirty="0">
              <a:ln>
                <a:noFill/>
              </a:ln>
              <a:solidFill>
                <a:srgbClr val="033182"/>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blinds(horizontal)">
                                      <p:cBhvr>
                                        <p:cTn id="13" dur="500"/>
                                        <p:tgtEl>
                                          <p:spTgt spid="6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blinds(horizontal)">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55"/>
                                        </p:tgtEl>
                                        <p:attrNameLst>
                                          <p:attrName>style.visibility</p:attrName>
                                        </p:attrNameLst>
                                      </p:cBhvr>
                                      <p:to>
                                        <p:strVal val="visible"/>
                                      </p:to>
                                    </p:set>
                                    <p:animEffect transition="in" filter="blinds(horizontal)">
                                      <p:cBhvr>
                                        <p:cTn id="21" dur="500"/>
                                        <p:tgtEl>
                                          <p:spTgt spid="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55" grpId="0"/>
      <p:bldP spid="65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68"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25"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26"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grpSp>
        <p:nvGrpSpPr>
          <p:cNvPr id="190" name="组合 7"/>
          <p:cNvGrpSpPr/>
          <p:nvPr/>
        </p:nvGrpSpPr>
        <p:grpSpPr>
          <a:xfrm>
            <a:off x="2062480" y="1270000"/>
            <a:ext cx="8015668" cy="5049519"/>
            <a:chOff x="1981200" y="1260475"/>
            <a:chExt cx="9342438" cy="5465763"/>
          </a:xfrm>
        </p:grpSpPr>
        <p:sp>
          <p:nvSpPr>
            <p:cNvPr id="1048879" name="矩形 193539"/>
            <p:cNvSpPr>
              <a:spLocks noChangeArrowheads="1" noChangeShapeType="1" noTextEdit="1"/>
            </p:cNvSpPr>
            <p:nvPr/>
          </p:nvSpPr>
          <p:spPr bwMode="auto">
            <a:xfrm>
              <a:off x="1981200" y="1260475"/>
              <a:ext cx="3822700" cy="1450975"/>
            </a:xfrm>
            <a:prstGeom prst="rect">
              <a:avLst/>
            </a:prstGeom>
          </p:spPr>
          <p:txBody>
            <a:bodyPr wrap="none" fromWordArt="1">
              <a:prstTxWarp prst="textCascadeUp">
                <a:avLst>
                  <a:gd name="adj" fmla="val 44444"/>
                </a:avLst>
              </a:prstTxWarp>
              <a:scene3d>
                <a:camera prst="legacyPerspectiveFront">
                  <a:rot lat="20519995" lon="1080000" rev="0"/>
                </a:camera>
                <a:lightRig rig="legacyHarsh2" dir="b"/>
              </a:scene3d>
              <a:sp3d extrusionH="430200" prstMaterial="legacyMatte">
                <a:extrusionClr>
                  <a:srgbClr val="FF6600"/>
                </a:extrusionClr>
              </a:sp3d>
            </a:bodyPr>
            <a:lstStyle/>
            <a:p>
              <a:pPr algn="ctr"/>
              <a:r>
                <a:rPr lang="zh-CN" altLang="en-US" sz="3600" i="1" kern="10" dirty="0">
                  <a:ln w="9525">
                    <a:noFill/>
                    <a:round/>
                  </a:ln>
                  <a:gradFill rotWithShape="1">
                    <a:gsLst>
                      <a:gs pos="0">
                        <a:srgbClr val="FFE701"/>
                      </a:gs>
                      <a:gs pos="100000">
                        <a:srgbClr val="FE3E02"/>
                      </a:gs>
                    </a:gsLst>
                    <a:lin ang="5400000" scaled="1"/>
                  </a:gradFill>
                  <a:latin typeface="宋体" pitchFamily="2" charset="-122"/>
                  <a:ea typeface="宋体" pitchFamily="2" charset="-122"/>
                </a:rPr>
                <a:t>慢性病能不能医好 </a:t>
              </a:r>
              <a:r>
                <a:rPr lang="en-US" altLang="zh-CN" sz="3600" i="1" kern="10" dirty="0">
                  <a:ln w="9525">
                    <a:noFill/>
                    <a:round/>
                  </a:ln>
                  <a:gradFill rotWithShape="1">
                    <a:gsLst>
                      <a:gs pos="0">
                        <a:srgbClr val="FFE701"/>
                      </a:gs>
                      <a:gs pos="100000">
                        <a:srgbClr val="FE3E02"/>
                      </a:gs>
                    </a:gsLst>
                    <a:lin ang="5400000" scaled="1"/>
                  </a:gradFill>
                  <a:latin typeface="宋体" pitchFamily="2" charset="-122"/>
                  <a:ea typeface="宋体" pitchFamily="2" charset="-122"/>
                </a:rPr>
                <a:t>?</a:t>
              </a:r>
              <a:endParaRPr lang="zh-CN" altLang="en-US" sz="3600" i="1" kern="10" dirty="0">
                <a:ln w="9525">
                  <a:noFill/>
                  <a:round/>
                </a:ln>
                <a:gradFill rotWithShape="1">
                  <a:gsLst>
                    <a:gs pos="0">
                      <a:srgbClr val="FFE701"/>
                    </a:gs>
                    <a:gs pos="100000">
                      <a:srgbClr val="FE3E02"/>
                    </a:gs>
                  </a:gsLst>
                  <a:lin ang="5400000" scaled="1"/>
                </a:gradFill>
                <a:latin typeface="宋体" pitchFamily="2" charset="-122"/>
                <a:ea typeface="宋体" pitchFamily="2" charset="-122"/>
              </a:endParaRPr>
            </a:p>
          </p:txBody>
        </p:sp>
        <p:sp>
          <p:nvSpPr>
            <p:cNvPr id="1048880" name="矩形 193540"/>
            <p:cNvSpPr>
              <a:spLocks noChangeArrowheads="1" noChangeShapeType="1" noTextEdit="1"/>
            </p:cNvSpPr>
            <p:nvPr/>
          </p:nvSpPr>
          <p:spPr bwMode="auto">
            <a:xfrm>
              <a:off x="6832600" y="1960563"/>
              <a:ext cx="4491038" cy="944562"/>
            </a:xfrm>
            <a:prstGeom prst="rect">
              <a:avLst/>
            </a:prstGeom>
          </p:spPr>
          <p:txBody>
            <a:bodyPr wrap="none" fromWordArt="1">
              <a:prstTxWarp prst="textDeflateBottom">
                <a:avLst>
                  <a:gd name="adj" fmla="val 76472"/>
                </a:avLst>
              </a:prstTxWarp>
              <a:scene3d>
                <a:camera prst="legacyPerspectiveFront">
                  <a:rot lat="19799998" lon="19439995" rev="0"/>
                </a:camera>
                <a:lightRig rig="legacyNormal2" dir="t"/>
              </a:scene3d>
              <a:sp3d extrusionH="354000" prstMaterial="legacyMatte">
                <a:extrusionClr>
                  <a:srgbClr val="939676"/>
                </a:extrusionClr>
              </a:sp3d>
            </a:bodyPr>
            <a:lstStyle/>
            <a:p>
              <a:pPr algn="ctr"/>
              <a:r>
                <a:rPr lang="zh-CN" altLang="en-US" sz="3600" i="1" kern="10">
                  <a:ln w="9525">
                    <a:noFill/>
                    <a:round/>
                  </a:ln>
                  <a:solidFill>
                    <a:srgbClr val="FE6674"/>
                  </a:solidFill>
                  <a:latin typeface="宋体" pitchFamily="2" charset="-122"/>
                  <a:ea typeface="宋体" pitchFamily="2" charset="-122"/>
                </a:rPr>
                <a:t>宫颈癌能不能医好 </a:t>
              </a:r>
              <a:r>
                <a:rPr lang="en-US" altLang="zh-CN" sz="3600" i="1" kern="10">
                  <a:ln w="9525">
                    <a:noFill/>
                    <a:round/>
                  </a:ln>
                  <a:solidFill>
                    <a:srgbClr val="FE6674"/>
                  </a:solidFill>
                  <a:latin typeface="宋体" pitchFamily="2" charset="-122"/>
                  <a:ea typeface="宋体" pitchFamily="2" charset="-122"/>
                </a:rPr>
                <a:t>?</a:t>
              </a:r>
              <a:endParaRPr lang="zh-CN" altLang="en-US" sz="3600" i="1" kern="10">
                <a:ln w="9525">
                  <a:noFill/>
                  <a:round/>
                </a:ln>
                <a:solidFill>
                  <a:srgbClr val="FE6674"/>
                </a:solidFill>
                <a:latin typeface="宋体" pitchFamily="2" charset="-122"/>
                <a:ea typeface="宋体" pitchFamily="2" charset="-122"/>
              </a:endParaRPr>
            </a:p>
          </p:txBody>
        </p:sp>
        <p:sp>
          <p:nvSpPr>
            <p:cNvPr id="1048881" name="矩形 193541"/>
            <p:cNvSpPr>
              <a:spLocks noChangeArrowheads="1" noChangeShapeType="1" noTextEdit="1"/>
            </p:cNvSpPr>
            <p:nvPr/>
          </p:nvSpPr>
          <p:spPr bwMode="auto">
            <a:xfrm>
              <a:off x="3589338" y="2835275"/>
              <a:ext cx="3481387" cy="1511300"/>
            </a:xfrm>
            <a:prstGeom prst="rect">
              <a:avLst/>
            </a:prstGeom>
          </p:spPr>
          <p:txBody>
            <a:bodyPr wrap="none" fromWordArt="1">
              <a:prstTxWarp prst="textFadeRight">
                <a:avLst>
                  <a:gd name="adj" fmla="val 33333"/>
                </a:avLst>
              </a:prstTxWarp>
              <a:scene3d>
                <a:camera prst="legacyPerspectiveTopLeft"/>
                <a:lightRig rig="legacyNormal3" dir="r"/>
              </a:scene3d>
              <a:sp3d extrusionH="201600" prstMaterial="legacyMetal">
                <a:extrusionClr>
                  <a:srgbClr val="FFFFFF"/>
                </a:extrusionClr>
              </a:sp3d>
            </a:bodyPr>
            <a:lstStyle/>
            <a:p>
              <a:pPr algn="ctr"/>
              <a:r>
                <a:rPr lang="zh-CN" altLang="en-US" sz="3600" i="1" kern="10" dirty="0">
                  <a:ln w="9525">
                    <a:noFill/>
                    <a:round/>
                  </a:ln>
                  <a:solidFill>
                    <a:srgbClr val="0070C0"/>
                  </a:solidFill>
                  <a:latin typeface="宋体" pitchFamily="2" charset="-122"/>
                  <a:ea typeface="宋体" pitchFamily="2" charset="-122"/>
                </a:rPr>
                <a:t>肝癌能不能医好 </a:t>
              </a:r>
              <a:r>
                <a:rPr lang="en-US" altLang="zh-CN" sz="3600" i="1" kern="10" dirty="0">
                  <a:ln w="9525">
                    <a:noFill/>
                    <a:round/>
                  </a:ln>
                  <a:solidFill>
                    <a:srgbClr val="0070C0"/>
                  </a:solidFill>
                  <a:latin typeface="宋体" pitchFamily="2" charset="-122"/>
                  <a:ea typeface="宋体" pitchFamily="2" charset="-122"/>
                </a:rPr>
                <a:t>?</a:t>
              </a:r>
              <a:endParaRPr lang="zh-CN" altLang="en-US" sz="3600" i="1" kern="10" dirty="0">
                <a:ln w="9525">
                  <a:noFill/>
                  <a:round/>
                </a:ln>
                <a:solidFill>
                  <a:srgbClr val="0070C0"/>
                </a:solidFill>
                <a:latin typeface="宋体" pitchFamily="2" charset="-122"/>
                <a:ea typeface="宋体" pitchFamily="2" charset="-122"/>
              </a:endParaRPr>
            </a:p>
          </p:txBody>
        </p:sp>
        <p:sp>
          <p:nvSpPr>
            <p:cNvPr id="1048882" name="文本框 1"/>
            <p:cNvSpPr txBox="1">
              <a:spLocks noChangeArrowheads="1"/>
            </p:cNvSpPr>
            <p:nvPr/>
          </p:nvSpPr>
          <p:spPr bwMode="auto">
            <a:xfrm>
              <a:off x="4006851" y="4652963"/>
              <a:ext cx="4920305" cy="1198730"/>
            </a:xfrm>
            <a:prstGeom prst="rect">
              <a:avLst/>
            </a:prstGeom>
            <a:noFill/>
            <a:ln w="9525">
              <a:noFill/>
              <a:miter lim="800000"/>
            </a:ln>
          </p:spPr>
          <p:txBody>
            <a:bodyPr wrap="square">
              <a:spAutoFit/>
            </a:bodyPr>
            <a:lstStyle/>
            <a:p>
              <a:r>
                <a:rPr lang="zh-CN" altLang="en-US" sz="6000" b="1" dirty="0">
                  <a:solidFill>
                    <a:srgbClr val="AD0DB3"/>
                  </a:solidFill>
                  <a:sym typeface="华文行楷" panose="02010800040101010101" pitchFamily="2" charset="-122"/>
                </a:rPr>
                <a:t>癌症≠死亡</a:t>
              </a:r>
              <a:endParaRPr lang="zh-CN" altLang="en-US" sz="6000" b="1" dirty="0">
                <a:solidFill>
                  <a:srgbClr val="AD0DB3"/>
                </a:solidFill>
                <a:sym typeface="华文行楷" panose="02010800040101010101" pitchFamily="2" charset="-122"/>
              </a:endParaRPr>
            </a:p>
          </p:txBody>
        </p:sp>
        <p:sp>
          <p:nvSpPr>
            <p:cNvPr id="1048883" name="矩形 193542"/>
            <p:cNvSpPr>
              <a:spLocks noChangeArrowheads="1" noChangeShapeType="1" noTextEdit="1"/>
            </p:cNvSpPr>
            <p:nvPr/>
          </p:nvSpPr>
          <p:spPr bwMode="auto">
            <a:xfrm>
              <a:off x="4697413" y="5981700"/>
              <a:ext cx="2503487" cy="744538"/>
            </a:xfrm>
            <a:prstGeom prst="rect">
              <a:avLst/>
            </a:prstGeom>
          </p:spPr>
          <p:txBody>
            <a:bodyPr wrap="none" fromWordArt="1">
              <a:prstTxWarp prst="textPlain">
                <a:avLst>
                  <a:gd name="adj" fmla="val 50000"/>
                </a:avLst>
              </a:prstTxWarp>
              <a:scene3d>
                <a:camera prst="legacyPerspectiveTopLeft"/>
                <a:lightRig rig="legacyNormal3" dir="r"/>
              </a:scene3d>
              <a:sp3d extrusionH="201600" prstMaterial="legacyMetal">
                <a:extrusionClr>
                  <a:srgbClr val="FFFFFF"/>
                </a:extrusionClr>
              </a:sp3d>
            </a:bodyPr>
            <a:lstStyle/>
            <a:p>
              <a:pPr algn="ctr"/>
              <a:r>
                <a:rPr lang="zh-CN" altLang="en-US" sz="3600" b="1" i="1" kern="10">
                  <a:ln w="9525">
                    <a:noFill/>
                    <a:round/>
                  </a:ln>
                  <a:solidFill>
                    <a:srgbClr val="FF0000"/>
                  </a:solidFill>
                  <a:latin typeface="宋体" pitchFamily="2" charset="-122"/>
                  <a:ea typeface="宋体" pitchFamily="2" charset="-122"/>
                </a:rPr>
                <a:t>答案是</a:t>
              </a:r>
              <a:r>
                <a:rPr lang="en-US" altLang="zh-CN" sz="3600" b="1" i="1" kern="10">
                  <a:ln w="9525">
                    <a:noFill/>
                    <a:round/>
                  </a:ln>
                  <a:solidFill>
                    <a:srgbClr val="FF0000"/>
                  </a:solidFill>
                  <a:latin typeface="宋体" pitchFamily="2" charset="-122"/>
                  <a:ea typeface="宋体" pitchFamily="2" charset="-122"/>
                </a:rPr>
                <a:t>?</a:t>
              </a:r>
              <a:endParaRPr lang="zh-CN" altLang="en-US" sz="3600" b="1" i="1" kern="10">
                <a:ln w="9525">
                  <a:noFill/>
                  <a:round/>
                </a:ln>
                <a:solidFill>
                  <a:srgbClr val="FF0000"/>
                </a:solidFill>
                <a:latin typeface="宋体" pitchFamily="2" charset="-122"/>
                <a:ea typeface="宋体" pitchFamily="2" charset="-122"/>
              </a:endParaRPr>
            </a:p>
          </p:txBody>
        </p:sp>
        <p:pic>
          <p:nvPicPr>
            <p:cNvPr id="2097369" name="图片 193538" descr="thumbnailCA02P0XY"/>
            <p:cNvPicPr>
              <a:picLocks noChangeAspect="1" noChangeArrowheads="1"/>
            </p:cNvPicPr>
            <p:nvPr/>
          </p:nvPicPr>
          <p:blipFill>
            <a:blip r:embed="rId2" cstate="print"/>
            <a:srcRect/>
            <a:stretch>
              <a:fillRect/>
            </a:stretch>
          </p:blipFill>
          <p:spPr bwMode="auto">
            <a:xfrm>
              <a:off x="9278938" y="4652963"/>
              <a:ext cx="1831975" cy="1979612"/>
            </a:xfrm>
            <a:prstGeom prst="rect">
              <a:avLst/>
            </a:prstGeom>
            <a:noFill/>
            <a:ln w="9525">
              <a:noFill/>
              <a:miter lim="800000"/>
              <a:headEnd/>
              <a:tailEnd/>
            </a:ln>
          </p:spPr>
        </p:pic>
      </p:grpSp>
      <p:pic>
        <p:nvPicPr>
          <p:cNvPr id="2097370"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884" name="矩形 19"/>
          <p:cNvSpPr/>
          <p:nvPr/>
        </p:nvSpPr>
        <p:spPr>
          <a:xfrm>
            <a:off x="1197139" y="210678"/>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71"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27"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28"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sp>
        <p:nvSpPr>
          <p:cNvPr id="1048885" name="矩形 254980"/>
          <p:cNvSpPr/>
          <p:nvPr/>
        </p:nvSpPr>
        <p:spPr>
          <a:xfrm>
            <a:off x="233363" y="2265363"/>
            <a:ext cx="11310937" cy="2527808"/>
          </a:xfrm>
          <a:prstGeom prst="rect">
            <a:avLst/>
          </a:prstGeom>
          <a:noFill/>
          <a:ln w="9525">
            <a:noFill/>
          </a:ln>
        </p:spPr>
        <p:txBody>
          <a:bodyPr>
            <a:spAutoFit/>
          </a:bodyPr>
          <a:lstStyle/>
          <a:p>
            <a:pPr marL="342900" indent="-342900">
              <a:spcBef>
                <a:spcPct val="20000"/>
              </a:spcBef>
              <a:spcAft>
                <a:spcPts val="0"/>
              </a:spcAft>
              <a:buFontTx/>
              <a:buNone/>
            </a:pPr>
            <a:r>
              <a:rPr lang="en-US" altLang="zh-CN" sz="6600" b="1" i="1" noProof="1">
                <a:solidFill>
                  <a:srgbClr val="5ED4C5"/>
                </a:solidFill>
                <a:effectLst>
                  <a:outerShdw blurRad="38100" dist="38100" dir="2700000">
                    <a:srgbClr val="000000"/>
                  </a:outerShdw>
                </a:effectLst>
                <a:latin typeface="宋体" pitchFamily="2" charset="-122"/>
                <a:cs typeface="+mn-ea"/>
                <a:sym typeface="华文行楷" panose="02010800040101010101" pitchFamily="2" charset="-122"/>
              </a:rPr>
              <a:t>  </a:t>
            </a:r>
            <a:r>
              <a:rPr lang="zh-CN" altLang="en-US" sz="6600" b="1" i="1" noProof="1">
                <a:solidFill>
                  <a:srgbClr val="00B0F0"/>
                </a:solidFill>
                <a:effectLst>
                  <a:outerShdw blurRad="38100" dist="38100" dir="2700000">
                    <a:srgbClr val="000000"/>
                  </a:outerShdw>
                </a:effectLst>
                <a:latin typeface="宋体" pitchFamily="2" charset="-122"/>
                <a:cs typeface="宋体" pitchFamily="2" charset="-122"/>
                <a:sym typeface="华文行楷" panose="02010800040101010101" pitchFamily="2" charset="-122"/>
              </a:rPr>
              <a:t>提早发现及早治疗～～～</a:t>
            </a:r>
            <a:endParaRPr lang="zh-CN" altLang="en-US" sz="6600" b="1" i="1" noProof="1">
              <a:solidFill>
                <a:srgbClr val="00B0F0"/>
              </a:solidFill>
              <a:effectLst>
                <a:outerShdw blurRad="38100" dist="38100" dir="2700000">
                  <a:srgbClr val="000000"/>
                </a:outerShdw>
              </a:effectLst>
              <a:latin typeface="宋体" pitchFamily="2" charset="-122"/>
              <a:cs typeface="宋体" pitchFamily="2" charset="-122"/>
              <a:sym typeface="华文行楷" panose="02010800040101010101" pitchFamily="2" charset="-122"/>
            </a:endParaRPr>
          </a:p>
          <a:p>
            <a:pPr marL="342900" indent="-342900">
              <a:spcBef>
                <a:spcPct val="20000"/>
              </a:spcBef>
              <a:spcAft>
                <a:spcPts val="0"/>
              </a:spcAft>
              <a:buFontTx/>
              <a:buNone/>
            </a:pPr>
            <a:r>
              <a:rPr lang="zh-CN" altLang="en-US" sz="6600" b="1" i="1" noProof="1">
                <a:solidFill>
                  <a:srgbClr val="FFFF00"/>
                </a:solidFill>
                <a:effectLst>
                  <a:outerShdw blurRad="38100" dist="38100" dir="2700000">
                    <a:srgbClr val="000000"/>
                  </a:outerShdw>
                </a:effectLst>
                <a:latin typeface="宋体" pitchFamily="2" charset="-122"/>
                <a:cs typeface="宋体" pitchFamily="2" charset="-122"/>
                <a:sym typeface="华文行楷" panose="02010800040101010101" pitchFamily="2" charset="-122"/>
              </a:rPr>
              <a:t>            </a:t>
            </a:r>
            <a:r>
              <a:rPr lang="zh-CN" altLang="en-US" sz="6600" b="1" i="1" noProof="1">
                <a:solidFill>
                  <a:srgbClr val="FF8383"/>
                </a:solidFill>
                <a:effectLst>
                  <a:outerShdw blurRad="38100" dist="38100" dir="2700000">
                    <a:srgbClr val="000000"/>
                  </a:outerShdw>
                </a:effectLst>
                <a:latin typeface="宋体" pitchFamily="2" charset="-122"/>
                <a:cs typeface="宋体" pitchFamily="2" charset="-122"/>
                <a:sym typeface="华文行楷" panose="02010800040101010101" pitchFamily="2" charset="-122"/>
              </a:rPr>
              <a:t>如何提早发现﹖</a:t>
            </a:r>
            <a:endParaRPr lang="zh-CN" altLang="en-US" sz="6600" b="1" i="1" noProof="1">
              <a:solidFill>
                <a:srgbClr val="FF8383"/>
              </a:solidFill>
              <a:effectLst>
                <a:outerShdw blurRad="38100" dist="38100" dir="2700000">
                  <a:srgbClr val="000000"/>
                </a:outerShdw>
              </a:effectLst>
              <a:latin typeface="宋体" pitchFamily="2" charset="-122"/>
              <a:cs typeface="宋体" pitchFamily="2" charset="-122"/>
              <a:sym typeface="华文行楷" panose="02010800040101010101" pitchFamily="2" charset="-122"/>
            </a:endParaRPr>
          </a:p>
        </p:txBody>
      </p:sp>
      <p:pic>
        <p:nvPicPr>
          <p:cNvPr id="2097372" name="图片 10"/>
          <p:cNvPicPr>
            <a:picLocks noChangeAspect="1"/>
          </p:cNvPicPr>
          <p:nvPr/>
        </p:nvPicPr>
        <p:blipFill rotWithShape="1">
          <a:blip r:embed="rId2" cstate="print"/>
          <a:srcRect l="7794" r="27152"/>
          <a:stretch>
            <a:fillRect/>
          </a:stretch>
        </p:blipFill>
        <p:spPr>
          <a:xfrm>
            <a:off x="1625358" y="3415348"/>
            <a:ext cx="3186652" cy="3186652"/>
          </a:xfrm>
          <a:prstGeom prst="ellipse">
            <a:avLst/>
          </a:prstGeom>
        </p:spPr>
      </p:pic>
      <p:pic>
        <p:nvPicPr>
          <p:cNvPr id="2097373" name="Picture 4" descr="C:\Users\Administrator\Desktop\微信图片_20200730113918.png"/>
          <p:cNvPicPr>
            <a:picLocks noChangeAspect="1" noChangeArrowheads="1"/>
          </p:cNvPicPr>
          <p:nvPr/>
        </p:nvPicPr>
        <p:blipFill>
          <a:blip r:embed="rId3" cstate="print"/>
          <a:srcRect/>
          <a:stretch>
            <a:fillRect/>
          </a:stretch>
        </p:blipFill>
        <p:spPr bwMode="auto">
          <a:xfrm>
            <a:off x="-396875" y="-242820"/>
            <a:ext cx="1991360" cy="1292075"/>
          </a:xfrm>
          <a:prstGeom prst="rect">
            <a:avLst/>
          </a:prstGeom>
          <a:noFill/>
        </p:spPr>
      </p:pic>
      <p:sp>
        <p:nvSpPr>
          <p:cNvPr id="1048886" name="矩形 10"/>
          <p:cNvSpPr/>
          <p:nvPr/>
        </p:nvSpPr>
        <p:spPr>
          <a:xfrm>
            <a:off x="1132594" y="221435"/>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48885">
                                            <p:txEl>
                                              <p:pRg st="0" end="0"/>
                                            </p:txEl>
                                          </p:spTgt>
                                        </p:tgtEl>
                                        <p:attrNameLst>
                                          <p:attrName>style.visibility</p:attrName>
                                        </p:attrNameLst>
                                      </p:cBhvr>
                                      <p:to>
                                        <p:strVal val="visible"/>
                                      </p:to>
                                    </p:set>
                                    <p:anim calcmode="lin" valueType="num">
                                      <p:cBhvr>
                                        <p:cTn id="7" dur="500"/>
                                        <p:tgtEl>
                                          <p:spTgt spid="104888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4888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48885">
                                            <p:txEl>
                                              <p:pRg st="1" end="1"/>
                                            </p:txEl>
                                          </p:spTgt>
                                        </p:tgtEl>
                                        <p:attrNameLst>
                                          <p:attrName>style.visibility</p:attrName>
                                        </p:attrNameLst>
                                      </p:cBhvr>
                                      <p:to>
                                        <p:strVal val="visible"/>
                                      </p:to>
                                    </p:set>
                                    <p:anim calcmode="lin" valueType="num">
                                      <p:cBhvr>
                                        <p:cTn id="13" dur="500"/>
                                        <p:tgtEl>
                                          <p:spTgt spid="104888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0488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pic>
        <p:nvPicPr>
          <p:cNvPr id="8" name="图片 257026" descr="4196503883_1a69fa7cc1_o"/>
          <p:cNvPicPr>
            <a:picLocks noChangeAspect="1" noChangeArrowheads="1"/>
          </p:cNvPicPr>
          <p:nvPr/>
        </p:nvPicPr>
        <p:blipFill>
          <a:blip r:embed="rId2" cstate="print"/>
          <a:srcRect/>
          <a:stretch>
            <a:fillRect/>
          </a:stretch>
        </p:blipFill>
        <p:spPr bwMode="auto">
          <a:xfrm>
            <a:off x="599440" y="1421765"/>
            <a:ext cx="3935730" cy="4652010"/>
          </a:xfrm>
          <a:prstGeom prst="rect">
            <a:avLst/>
          </a:prstGeom>
          <a:noFill/>
          <a:ln w="9525">
            <a:noFill/>
            <a:miter lim="800000"/>
            <a:headEnd/>
            <a:tailEnd/>
          </a:ln>
        </p:spPr>
      </p:pic>
      <p:grpSp>
        <p:nvGrpSpPr>
          <p:cNvPr id="9" name="组合 8"/>
          <p:cNvGrpSpPr/>
          <p:nvPr/>
        </p:nvGrpSpPr>
        <p:grpSpPr>
          <a:xfrm>
            <a:off x="0" y="182880"/>
            <a:ext cx="12192000" cy="756919"/>
            <a:chOff x="0" y="203200"/>
            <a:chExt cx="12192000" cy="756919"/>
          </a:xfrm>
        </p:grpSpPr>
        <p:sp>
          <p:nvSpPr>
            <p:cNvPr id="10" name="TextBox 9"/>
            <p:cNvSpPr txBox="1"/>
            <p:nvPr/>
          </p:nvSpPr>
          <p:spPr>
            <a:xfrm>
              <a:off x="1290320" y="203200"/>
              <a:ext cx="4643120" cy="523220"/>
            </a:xfrm>
            <a:prstGeom prst="rect">
              <a:avLst/>
            </a:prstGeom>
            <a:noFill/>
          </p:spPr>
          <p:txBody>
            <a:bodyPr wrap="square" rtlCol="0">
              <a:spAutoFit/>
            </a:bodyPr>
            <a:lstStyle/>
            <a:p>
              <a:r>
                <a:rPr lang="zh-CN" altLang="en-US" sz="2800" b="1" i="1" dirty="0">
                  <a:solidFill>
                    <a:srgbClr val="00B050"/>
                  </a:solidFill>
                </a:rPr>
                <a:t>卫生健康预警教育公益项目</a:t>
              </a:r>
              <a:endParaRPr lang="zh-CN" altLang="en-US" sz="2400" b="1" i="1" dirty="0">
                <a:solidFill>
                  <a:srgbClr val="00B050"/>
                </a:solidFill>
              </a:endParaRPr>
            </a:p>
          </p:txBody>
        </p:sp>
        <p:sp>
          <p:nvSpPr>
            <p:cNvPr id="11" name="流程图: 过程 10"/>
            <p:cNvSpPr/>
            <p:nvPr/>
          </p:nvSpPr>
          <p:spPr>
            <a:xfrm>
              <a:off x="0" y="914400"/>
              <a:ext cx="12192000" cy="45719"/>
            </a:xfrm>
            <a:prstGeom prst="flowChartProcess">
              <a:avLst/>
            </a:prstGeom>
            <a:solidFill>
              <a:srgbClr val="92D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14" name="直接连接符 13"/>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15" name="Picture 4" descr="C:\Users\Administrator\Desktop\微信图片_20200730113918.png"/>
          <p:cNvPicPr>
            <a:picLocks noChangeAspect="1" noChangeArrowheads="1"/>
          </p:cNvPicPr>
          <p:nvPr/>
        </p:nvPicPr>
        <p:blipFill>
          <a:blip r:embed="rId3" cstate="print"/>
          <a:srcRect/>
          <a:stretch>
            <a:fillRect/>
          </a:stretch>
        </p:blipFill>
        <p:spPr bwMode="auto">
          <a:xfrm>
            <a:off x="-629920" y="-176145"/>
            <a:ext cx="1991360" cy="1292075"/>
          </a:xfrm>
          <a:prstGeom prst="rect">
            <a:avLst/>
          </a:prstGeom>
          <a:noFill/>
        </p:spPr>
      </p:pic>
      <p:sp>
        <p:nvSpPr>
          <p:cNvPr id="2" name="文本框 1"/>
          <p:cNvSpPr txBox="1"/>
          <p:nvPr/>
        </p:nvSpPr>
        <p:spPr>
          <a:xfrm>
            <a:off x="5345430" y="1116330"/>
            <a:ext cx="6511290" cy="4338320"/>
          </a:xfrm>
          <a:prstGeom prst="rect">
            <a:avLst/>
          </a:prstGeom>
          <a:noFill/>
        </p:spPr>
        <p:txBody>
          <a:bodyPr wrap="square" rtlCol="0">
            <a:spAutoFit/>
          </a:bodyPr>
          <a:lstStyle/>
          <a:p>
            <a:pPr algn="ctr" fontAlgn="auto">
              <a:lnSpc>
                <a:spcPct val="150000"/>
              </a:lnSpc>
            </a:pPr>
            <a:r>
              <a:rPr lang="zh-CN" altLang="en-US" sz="3200" b="1" dirty="0">
                <a:latin typeface="华文楷体" panose="02010600040101010101" charset="-122"/>
                <a:ea typeface="华文楷体" panose="02010600040101010101" charset="-122"/>
              </a:rPr>
              <a:t>健康检查</a:t>
            </a:r>
            <a:r>
              <a:rPr lang="en-US" altLang="zh-CN" sz="3200" b="1" dirty="0">
                <a:latin typeface="华文楷体" panose="02010600040101010101" charset="-122"/>
                <a:ea typeface="华文楷体" panose="02010600040101010101" charset="-122"/>
              </a:rPr>
              <a:t>≠</a:t>
            </a:r>
            <a:r>
              <a:rPr lang="zh-CN" altLang="en-US" sz="3200" b="1" dirty="0">
                <a:latin typeface="华文楷体" panose="02010600040101010101" charset="-122"/>
                <a:ea typeface="华文楷体" panose="02010600040101010101" charset="-122"/>
              </a:rPr>
              <a:t>疾病检查</a:t>
            </a:r>
            <a:endParaRPr lang="zh-CN" altLang="en-US" sz="3200" b="1" dirty="0">
              <a:latin typeface="华文楷体" panose="02010600040101010101" charset="-122"/>
              <a:ea typeface="华文楷体" panose="02010600040101010101" charset="-122"/>
            </a:endParaRPr>
          </a:p>
          <a:p>
            <a:pPr fontAlgn="auto">
              <a:lnSpc>
                <a:spcPct val="200000"/>
              </a:lnSpc>
            </a:pPr>
            <a:endParaRPr lang="en-US" altLang="zh-CN" sz="1000" b="1" dirty="0"/>
          </a:p>
          <a:p>
            <a:pPr fontAlgn="auto">
              <a:lnSpc>
                <a:spcPct val="200000"/>
              </a:lnSpc>
            </a:pPr>
            <a:r>
              <a:rPr lang="en-US" altLang="zh-CN" sz="2000" b="1" dirty="0"/>
              <a:t>1</a:t>
            </a:r>
            <a:r>
              <a:rPr lang="zh-CN" altLang="en-US" sz="2000" b="1" dirty="0"/>
              <a:t>、了解自己身体处于何种状态。</a:t>
            </a:r>
            <a:r>
              <a:rPr lang="en-US" altLang="zh-CN" sz="2000" b="1" dirty="0">
                <a:sym typeface="+mn-ea"/>
              </a:rPr>
              <a:t>2</a:t>
            </a:r>
            <a:r>
              <a:rPr lang="zh-CN" altLang="en-US" sz="2000" b="1" dirty="0">
                <a:sym typeface="+mn-ea"/>
              </a:rPr>
              <a:t>、及时清除健康隐患。</a:t>
            </a:r>
            <a:endParaRPr lang="zh-CN" altLang="en-US" sz="2000" b="1" dirty="0"/>
          </a:p>
          <a:p>
            <a:pPr fontAlgn="auto">
              <a:lnSpc>
                <a:spcPct val="200000"/>
              </a:lnSpc>
            </a:pPr>
            <a:r>
              <a:rPr lang="en-US" altLang="zh-CN" sz="2000" b="1" dirty="0">
                <a:sym typeface="+mn-ea"/>
              </a:rPr>
              <a:t>3</a:t>
            </a:r>
            <a:r>
              <a:rPr lang="zh-CN" altLang="en-US" sz="2000" b="1" dirty="0">
                <a:sym typeface="+mn-ea"/>
              </a:rPr>
              <a:t>、有助于重症疾病的防治。     </a:t>
            </a:r>
            <a:r>
              <a:rPr lang="en-US" altLang="zh-CN" sz="2000" b="1" dirty="0">
                <a:sym typeface="+mn-ea"/>
              </a:rPr>
              <a:t>4</a:t>
            </a:r>
            <a:r>
              <a:rPr lang="zh-CN" altLang="en-US" sz="2000" b="1" dirty="0">
                <a:sym typeface="+mn-ea"/>
              </a:rPr>
              <a:t>、促进生活习惯的改善。</a:t>
            </a:r>
            <a:endParaRPr lang="zh-CN" altLang="en-US" sz="2000" b="1" dirty="0"/>
          </a:p>
          <a:p>
            <a:pPr fontAlgn="auto">
              <a:lnSpc>
                <a:spcPct val="100000"/>
              </a:lnSpc>
            </a:pPr>
            <a:r>
              <a:rPr lang="en-US" altLang="zh-CN" sz="2000" b="1" dirty="0"/>
              <a:t>                                                 </a:t>
            </a:r>
            <a:endParaRPr lang="zh-CN" altLang="en-US" sz="2000" b="1" dirty="0"/>
          </a:p>
          <a:p>
            <a:pPr algn="l" fontAlgn="auto">
              <a:lnSpc>
                <a:spcPct val="150000"/>
              </a:lnSpc>
            </a:pPr>
            <a:r>
              <a:rPr lang="zh-CN" altLang="en-US" sz="2400" b="1" u="sng" dirty="0">
                <a:solidFill>
                  <a:srgbClr val="FF0000"/>
                </a:solidFill>
              </a:rPr>
              <a:t>无论是西医的预防医学，还是中医的治未病</a:t>
            </a:r>
            <a:endParaRPr lang="zh-CN" altLang="en-US" sz="2400" b="1" u="sng" dirty="0">
              <a:solidFill>
                <a:srgbClr val="FF0000"/>
              </a:solidFill>
            </a:endParaRPr>
          </a:p>
          <a:p>
            <a:pPr algn="l" fontAlgn="auto">
              <a:lnSpc>
                <a:spcPct val="150000"/>
              </a:lnSpc>
            </a:pPr>
            <a:r>
              <a:rPr lang="zh-CN" altLang="en-US" sz="2400" b="1" u="sng" dirty="0">
                <a:solidFill>
                  <a:srgbClr val="FF0000"/>
                </a:solidFill>
              </a:rPr>
              <a:t>都建议：所有健康人群</a:t>
            </a:r>
            <a:endParaRPr lang="zh-CN" altLang="en-US" sz="2400" b="1" u="sng" dirty="0">
              <a:solidFill>
                <a:srgbClr val="FF0000"/>
              </a:solidFill>
            </a:endParaRPr>
          </a:p>
          <a:p>
            <a:pPr algn="l" fontAlgn="auto">
              <a:lnSpc>
                <a:spcPct val="150000"/>
              </a:lnSpc>
            </a:pPr>
            <a:r>
              <a:rPr lang="zh-CN" altLang="en-US" sz="2400" b="1" u="sng" dirty="0">
                <a:solidFill>
                  <a:srgbClr val="FF0000"/>
                </a:solidFill>
              </a:rPr>
              <a:t>至少应该每年一次全面健康检查！！</a:t>
            </a:r>
            <a:endParaRPr lang="zh-CN" altLang="en-US" sz="2400" b="1" u="sng"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conveyor dir="l"/>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7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31"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32"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grpSp>
        <p:nvGrpSpPr>
          <p:cNvPr id="194" name="组合 7"/>
          <p:cNvGrpSpPr/>
          <p:nvPr/>
        </p:nvGrpSpPr>
        <p:grpSpPr>
          <a:xfrm>
            <a:off x="1005840" y="1920240"/>
            <a:ext cx="9238615" cy="4366203"/>
            <a:chOff x="223838" y="1250950"/>
            <a:chExt cx="10955337" cy="4676798"/>
          </a:xfrm>
        </p:grpSpPr>
        <p:sp>
          <p:nvSpPr>
            <p:cNvPr id="1048888" name="文本框 2"/>
            <p:cNvSpPr txBox="1">
              <a:spLocks noChangeArrowheads="1"/>
            </p:cNvSpPr>
            <p:nvPr/>
          </p:nvSpPr>
          <p:spPr bwMode="auto">
            <a:xfrm>
              <a:off x="368300" y="1250950"/>
              <a:ext cx="5030788" cy="1567115"/>
            </a:xfrm>
            <a:prstGeom prst="rect">
              <a:avLst/>
            </a:prstGeom>
            <a:noFill/>
            <a:ln w="9525">
              <a:noFill/>
              <a:miter lim="800000"/>
            </a:ln>
          </p:spPr>
          <p:txBody>
            <a:bodyPr>
              <a:spAutoFit/>
            </a:bodyPr>
            <a:lstStyle/>
            <a:p>
              <a:r>
                <a:rPr lang="zh-CN" altLang="en-US" sz="2000" b="1" dirty="0">
                  <a:solidFill>
                    <a:srgbClr val="333399"/>
                  </a:solidFill>
                  <a:latin typeface="微软雅黑" panose="020B0503020204020204" charset="-122"/>
                  <a:ea typeface="微软雅黑" panose="020B0503020204020204" charset="-122"/>
                  <a:sym typeface="Arial" panose="020B0604020202020204" pitchFamily="34" charset="0"/>
                </a:rPr>
                <a:t>一般职工检查项目：</a:t>
              </a:r>
              <a:endParaRPr lang="zh-CN" altLang="en-US" sz="2000" b="1" dirty="0">
                <a:solidFill>
                  <a:srgbClr val="333399"/>
                </a:solidFill>
                <a:latin typeface="微软雅黑" panose="020B0503020204020204" charset="-122"/>
                <a:ea typeface="微软雅黑" panose="020B0503020204020204" charset="-122"/>
                <a:sym typeface="华文行楷" panose="02010800040101010101" pitchFamily="2" charset="-122"/>
              </a:endParaRPr>
            </a:p>
            <a:p>
              <a:r>
                <a:rPr lang="zh-CN" altLang="en-US" sz="2000" b="1" dirty="0">
                  <a:solidFill>
                    <a:srgbClr val="0D0D0D"/>
                  </a:solidFill>
                  <a:latin typeface="微软雅黑" panose="020B0503020204020204" charset="-122"/>
                  <a:ea typeface="微软雅黑" panose="020B0503020204020204" charset="-122"/>
                  <a:sym typeface="Arial" panose="020B0604020202020204" pitchFamily="34" charset="0"/>
                </a:rPr>
                <a:t>胸透、内外科检查、肝功</a:t>
              </a:r>
              <a:endParaRPr lang="zh-CN" altLang="en-US" sz="2000" b="1" dirty="0">
                <a:solidFill>
                  <a:srgbClr val="0D0D0D"/>
                </a:solidFill>
                <a:latin typeface="微软雅黑" panose="020B0503020204020204" charset="-122"/>
                <a:ea typeface="微软雅黑" panose="020B0503020204020204" charset="-122"/>
                <a:sym typeface="Arial" panose="020B0604020202020204" pitchFamily="34" charset="0"/>
              </a:endParaRPr>
            </a:p>
            <a:p>
              <a:r>
                <a:rPr lang="en-US" altLang="zh-CN" sz="2000" b="1" dirty="0">
                  <a:solidFill>
                    <a:srgbClr val="0D0D0D"/>
                  </a:solidFill>
                  <a:latin typeface="微软雅黑" panose="020B0503020204020204" charset="-122"/>
                  <a:ea typeface="微软雅黑" panose="020B0503020204020204" charset="-122"/>
                  <a:sym typeface="Arial" panose="020B0604020202020204" pitchFamily="34" charset="0"/>
                </a:rPr>
                <a:t>4</a:t>
              </a:r>
              <a:r>
                <a:rPr lang="zh-CN" altLang="en-US" sz="2000" b="1" dirty="0">
                  <a:solidFill>
                    <a:srgbClr val="0D0D0D"/>
                  </a:solidFill>
                  <a:latin typeface="微软雅黑" panose="020B0503020204020204" charset="-122"/>
                  <a:ea typeface="微软雅黑" panose="020B0503020204020204" charset="-122"/>
                  <a:sym typeface="Arial" panose="020B0604020202020204" pitchFamily="34" charset="0"/>
                </a:rPr>
                <a:t>项、肾功</a:t>
              </a:r>
              <a:r>
                <a:rPr lang="en-US" altLang="zh-CN" sz="2000" b="1" dirty="0">
                  <a:solidFill>
                    <a:srgbClr val="0D0D0D"/>
                  </a:solidFill>
                  <a:latin typeface="微软雅黑" panose="020B0503020204020204" charset="-122"/>
                  <a:ea typeface="微软雅黑" panose="020B0503020204020204" charset="-122"/>
                  <a:sym typeface="Arial" panose="020B0604020202020204" pitchFamily="34" charset="0"/>
                </a:rPr>
                <a:t>2</a:t>
              </a:r>
              <a:r>
                <a:rPr lang="zh-CN" altLang="en-US" sz="2000" b="1" dirty="0">
                  <a:solidFill>
                    <a:srgbClr val="0D0D0D"/>
                  </a:solidFill>
                  <a:latin typeface="微软雅黑" panose="020B0503020204020204" charset="-122"/>
                  <a:ea typeface="微软雅黑" panose="020B0503020204020204" charset="-122"/>
                  <a:sym typeface="Arial" panose="020B0604020202020204" pitchFamily="34" charset="0"/>
                </a:rPr>
                <a:t>项、血脂 </a:t>
              </a:r>
              <a:r>
                <a:rPr lang="en-US" altLang="zh-CN" sz="2000" b="1" dirty="0">
                  <a:solidFill>
                    <a:srgbClr val="0D0D0D"/>
                  </a:solidFill>
                  <a:latin typeface="微软雅黑" panose="020B0503020204020204" charset="-122"/>
                  <a:ea typeface="微软雅黑" panose="020B0503020204020204" charset="-122"/>
                  <a:sym typeface="Arial" panose="020B0604020202020204" pitchFamily="34" charset="0"/>
                </a:rPr>
                <a:t>4</a:t>
              </a:r>
              <a:r>
                <a:rPr lang="zh-CN" altLang="en-US" sz="2000" b="1" dirty="0">
                  <a:solidFill>
                    <a:srgbClr val="0D0D0D"/>
                  </a:solidFill>
                  <a:latin typeface="微软雅黑" panose="020B0503020204020204" charset="-122"/>
                  <a:ea typeface="微软雅黑" panose="020B0503020204020204" charset="-122"/>
                  <a:sym typeface="Arial" panose="020B0604020202020204" pitchFamily="34" charset="0"/>
                </a:rPr>
                <a:t>项，价格在</a:t>
              </a:r>
              <a:r>
                <a:rPr lang="en-US" altLang="zh-CN" sz="2000" b="1" dirty="0">
                  <a:solidFill>
                    <a:srgbClr val="0D0D0D"/>
                  </a:solidFill>
                  <a:latin typeface="微软雅黑" panose="020B0503020204020204" charset="-122"/>
                  <a:ea typeface="微软雅黑" panose="020B0503020204020204" charset="-122"/>
                  <a:sym typeface="Arial" panose="020B0604020202020204" pitchFamily="34" charset="0"/>
                </a:rPr>
                <a:t>100</a:t>
              </a:r>
              <a:r>
                <a:rPr lang="zh-CN" altLang="en-US" sz="2000" b="1" dirty="0">
                  <a:solidFill>
                    <a:srgbClr val="0D0D0D"/>
                  </a:solidFill>
                  <a:latin typeface="微软雅黑" panose="020B0503020204020204" charset="-122"/>
                  <a:ea typeface="微软雅黑" panose="020B0503020204020204" charset="-122"/>
                  <a:sym typeface="Arial" panose="020B0604020202020204" pitchFamily="34" charset="0"/>
                </a:rPr>
                <a:t>元以内。</a:t>
              </a:r>
              <a:endParaRPr lang="zh-CN" altLang="en-US" sz="2000" b="1" dirty="0">
                <a:solidFill>
                  <a:srgbClr val="0D0D0D"/>
                </a:solidFill>
                <a:latin typeface="微软雅黑" panose="020B0503020204020204" charset="-122"/>
                <a:ea typeface="微软雅黑" panose="020B0503020204020204" charset="-122"/>
                <a:sym typeface="Arial" panose="020B0604020202020204" pitchFamily="34" charset="0"/>
              </a:endParaRPr>
            </a:p>
          </p:txBody>
        </p:sp>
        <p:sp>
          <p:nvSpPr>
            <p:cNvPr id="1048889" name="文本框 3"/>
            <p:cNvSpPr txBox="1">
              <a:spLocks noChangeArrowheads="1"/>
            </p:cNvSpPr>
            <p:nvPr/>
          </p:nvSpPr>
          <p:spPr bwMode="auto">
            <a:xfrm>
              <a:off x="223838" y="2573338"/>
              <a:ext cx="4629150" cy="1934408"/>
            </a:xfrm>
            <a:prstGeom prst="rect">
              <a:avLst/>
            </a:prstGeom>
            <a:noFill/>
            <a:ln w="9525">
              <a:noFill/>
              <a:miter lim="800000"/>
            </a:ln>
          </p:spPr>
          <p:txBody>
            <a:bodyPr>
              <a:spAutoFit/>
            </a:bodyPr>
            <a:lstStyle/>
            <a:p>
              <a:r>
                <a:rPr lang="zh-CN" altLang="en-US" sz="2000" b="1">
                  <a:solidFill>
                    <a:srgbClr val="333399"/>
                  </a:solidFill>
                  <a:latin typeface="微软雅黑" panose="020B0503020204020204" charset="-122"/>
                  <a:ea typeface="微软雅黑" panose="020B0503020204020204" charset="-122"/>
                  <a:sym typeface="Arial" panose="020B0604020202020204" pitchFamily="34" charset="0"/>
                </a:rPr>
                <a:t>公务人员检查项目：</a:t>
              </a:r>
              <a:r>
                <a:rPr lang="zh-CN" altLang="en-US" sz="2000" b="1">
                  <a:solidFill>
                    <a:srgbClr val="0D0D0D"/>
                  </a:solidFill>
                  <a:latin typeface="微软雅黑" panose="020B0503020204020204" charset="-122"/>
                  <a:ea typeface="微软雅黑" panose="020B0503020204020204" charset="-122"/>
                  <a:sym typeface="Arial" panose="020B0604020202020204" pitchFamily="34" charset="0"/>
                </a:rPr>
                <a:t>胸透、内外科检查、肝功</a:t>
              </a:r>
              <a:r>
                <a:rPr lang="en-US" altLang="zh-CN" sz="2000" b="1">
                  <a:solidFill>
                    <a:srgbClr val="0D0D0D"/>
                  </a:solidFill>
                  <a:latin typeface="微软雅黑" panose="020B0503020204020204" charset="-122"/>
                  <a:ea typeface="微软雅黑" panose="020B0503020204020204" charset="-122"/>
                  <a:sym typeface="Arial" panose="020B0604020202020204" pitchFamily="34" charset="0"/>
                </a:rPr>
                <a:t>4</a:t>
              </a:r>
              <a:r>
                <a:rPr lang="zh-CN" altLang="en-US" sz="2000" b="1">
                  <a:solidFill>
                    <a:srgbClr val="0D0D0D"/>
                  </a:solidFill>
                  <a:latin typeface="微软雅黑" panose="020B0503020204020204" charset="-122"/>
                  <a:ea typeface="微软雅黑" panose="020B0503020204020204" charset="-122"/>
                  <a:sym typeface="Arial" panose="020B0604020202020204" pitchFamily="34" charset="0"/>
                </a:rPr>
                <a:t>项、肾功</a:t>
              </a:r>
              <a:r>
                <a:rPr lang="en-US" altLang="zh-CN" sz="2000" b="1">
                  <a:solidFill>
                    <a:srgbClr val="0D0D0D"/>
                  </a:solidFill>
                  <a:latin typeface="微软雅黑" panose="020B0503020204020204" charset="-122"/>
                  <a:ea typeface="微软雅黑" panose="020B0503020204020204" charset="-122"/>
                  <a:sym typeface="Arial" panose="020B0604020202020204" pitchFamily="34" charset="0"/>
                </a:rPr>
                <a:t>2</a:t>
              </a:r>
              <a:r>
                <a:rPr lang="zh-CN" altLang="en-US" sz="2000" b="1">
                  <a:solidFill>
                    <a:srgbClr val="0D0D0D"/>
                  </a:solidFill>
                  <a:latin typeface="微软雅黑" panose="020B0503020204020204" charset="-122"/>
                  <a:ea typeface="微软雅黑" panose="020B0503020204020204" charset="-122"/>
                  <a:sym typeface="Arial" panose="020B0604020202020204" pitchFamily="34" charset="0"/>
                </a:rPr>
                <a:t>项、血脂 </a:t>
              </a:r>
              <a:r>
                <a:rPr lang="en-US" altLang="zh-CN" sz="2000" b="1">
                  <a:solidFill>
                    <a:srgbClr val="0D0D0D"/>
                  </a:solidFill>
                  <a:latin typeface="微软雅黑" panose="020B0503020204020204" charset="-122"/>
                  <a:ea typeface="微软雅黑" panose="020B0503020204020204" charset="-122"/>
                  <a:sym typeface="Arial" panose="020B0604020202020204" pitchFamily="34" charset="0"/>
                </a:rPr>
                <a:t>4</a:t>
              </a:r>
              <a:r>
                <a:rPr lang="zh-CN" altLang="en-US" sz="2000" b="1">
                  <a:solidFill>
                    <a:srgbClr val="0D0D0D"/>
                  </a:solidFill>
                  <a:latin typeface="微软雅黑" panose="020B0503020204020204" charset="-122"/>
                  <a:ea typeface="微软雅黑" panose="020B0503020204020204" charset="-122"/>
                  <a:sym typeface="Arial" panose="020B0604020202020204" pitchFamily="34" charset="0"/>
                </a:rPr>
                <a:t>项，</a:t>
              </a:r>
              <a:endParaRPr lang="zh-CN" altLang="en-US" sz="2000" b="1">
                <a:solidFill>
                  <a:srgbClr val="0D0D0D"/>
                </a:solidFill>
                <a:latin typeface="微软雅黑" panose="020B0503020204020204" charset="-122"/>
                <a:ea typeface="微软雅黑" panose="020B0503020204020204" charset="-122"/>
                <a:sym typeface="Arial" panose="020B0604020202020204" pitchFamily="34" charset="0"/>
              </a:endParaRPr>
            </a:p>
            <a:p>
              <a:r>
                <a:rPr lang="zh-CN" altLang="en-US" sz="2000" b="1" u="sng">
                  <a:solidFill>
                    <a:srgbClr val="0D0D0D"/>
                  </a:solidFill>
                  <a:latin typeface="微软雅黑" panose="020B0503020204020204" charset="-122"/>
                  <a:ea typeface="微软雅黑" panose="020B0503020204020204" charset="-122"/>
                  <a:sym typeface="Arial" panose="020B0604020202020204" pitchFamily="34" charset="0"/>
                </a:rPr>
                <a:t>加腹部</a:t>
              </a:r>
              <a:r>
                <a:rPr lang="en-US" altLang="zh-CN" sz="2000" b="1" u="sng">
                  <a:solidFill>
                    <a:srgbClr val="0D0D0D"/>
                  </a:solidFill>
                  <a:latin typeface="微软雅黑" panose="020B0503020204020204" charset="-122"/>
                  <a:ea typeface="微软雅黑" panose="020B0503020204020204" charset="-122"/>
                  <a:sym typeface="Arial" panose="020B0604020202020204" pitchFamily="34" charset="0"/>
                </a:rPr>
                <a:t>B</a:t>
              </a:r>
              <a:r>
                <a:rPr lang="zh-CN" altLang="en-US" sz="2000" b="1" u="sng">
                  <a:solidFill>
                    <a:srgbClr val="0D0D0D"/>
                  </a:solidFill>
                  <a:latin typeface="微软雅黑" panose="020B0503020204020204" charset="-122"/>
                  <a:ea typeface="微软雅黑" panose="020B0503020204020204" charset="-122"/>
                  <a:sym typeface="Arial" panose="020B0604020202020204" pitchFamily="34" charset="0"/>
                </a:rPr>
                <a:t>超、心电图，简单妇科检查。价格在</a:t>
              </a:r>
              <a:r>
                <a:rPr lang="en-US" altLang="zh-CN" sz="2000" b="1" u="sng">
                  <a:solidFill>
                    <a:srgbClr val="0D0D0D"/>
                  </a:solidFill>
                  <a:latin typeface="微软雅黑" panose="020B0503020204020204" charset="-122"/>
                  <a:ea typeface="微软雅黑" panose="020B0503020204020204" charset="-122"/>
                  <a:sym typeface="Arial" panose="020B0604020202020204" pitchFamily="34" charset="0"/>
                </a:rPr>
                <a:t>500-2000</a:t>
              </a:r>
              <a:r>
                <a:rPr lang="zh-CN" altLang="en-US" sz="2000" b="1" u="sng">
                  <a:solidFill>
                    <a:srgbClr val="0D0D0D"/>
                  </a:solidFill>
                  <a:latin typeface="微软雅黑" panose="020B0503020204020204" charset="-122"/>
                  <a:ea typeface="微软雅黑" panose="020B0503020204020204" charset="-122"/>
                  <a:sym typeface="Arial" panose="020B0604020202020204" pitchFamily="34" charset="0"/>
                </a:rPr>
                <a:t>元以内</a:t>
              </a:r>
              <a:r>
                <a:rPr lang="zh-CN" altLang="en-US" sz="2000" b="1">
                  <a:solidFill>
                    <a:srgbClr val="0D0D0D"/>
                  </a:solidFill>
                  <a:latin typeface="微软雅黑" panose="020B0503020204020204" charset="-122"/>
                  <a:ea typeface="微软雅黑" panose="020B0503020204020204" charset="-122"/>
                  <a:sym typeface="Arial" panose="020B0604020202020204" pitchFamily="34" charset="0"/>
                </a:rPr>
                <a:t>。</a:t>
              </a:r>
              <a:endParaRPr lang="zh-CN" altLang="en-US" sz="2000" b="1">
                <a:solidFill>
                  <a:srgbClr val="0D0D0D"/>
                </a:solidFill>
                <a:latin typeface="微软雅黑" panose="020B0503020204020204" charset="-122"/>
                <a:ea typeface="微软雅黑" panose="020B0503020204020204" charset="-122"/>
                <a:sym typeface="Arial" panose="020B0604020202020204" pitchFamily="34" charset="0"/>
              </a:endParaRPr>
            </a:p>
          </p:txBody>
        </p:sp>
        <p:sp>
          <p:nvSpPr>
            <p:cNvPr id="1048890" name="文本框 4"/>
            <p:cNvSpPr txBox="1">
              <a:spLocks noChangeArrowheads="1"/>
            </p:cNvSpPr>
            <p:nvPr/>
          </p:nvSpPr>
          <p:spPr bwMode="auto">
            <a:xfrm>
              <a:off x="223838" y="4198938"/>
              <a:ext cx="4340225" cy="832530"/>
            </a:xfrm>
            <a:prstGeom prst="rect">
              <a:avLst/>
            </a:prstGeom>
            <a:noFill/>
            <a:ln w="9525">
              <a:noFill/>
              <a:miter lim="800000"/>
            </a:ln>
          </p:spPr>
          <p:txBody>
            <a:bodyPr>
              <a:spAutoFit/>
            </a:bodyPr>
            <a:lstStyle/>
            <a:p>
              <a:r>
                <a:rPr lang="zh-CN" altLang="en-US" sz="2000" b="1">
                  <a:solidFill>
                    <a:srgbClr val="333399"/>
                  </a:solidFill>
                  <a:latin typeface="微软雅黑" panose="020B0503020204020204" charset="-122"/>
                  <a:ea typeface="微软雅黑" panose="020B0503020204020204" charset="-122"/>
                  <a:sym typeface="Arial" panose="020B0604020202020204" pitchFamily="34" charset="0"/>
                </a:rPr>
                <a:t>个人检查 ：</a:t>
              </a:r>
              <a:endParaRPr lang="zh-CN" altLang="en-US" sz="2000" b="1">
                <a:solidFill>
                  <a:srgbClr val="333399"/>
                </a:solidFill>
                <a:latin typeface="微软雅黑" panose="020B0503020204020204" charset="-122"/>
                <a:ea typeface="微软雅黑" panose="020B0503020204020204" charset="-122"/>
                <a:sym typeface="Arial" panose="020B0604020202020204" pitchFamily="34" charset="0"/>
              </a:endParaRPr>
            </a:p>
            <a:p>
              <a:r>
                <a:rPr lang="zh-CN" altLang="en-US" sz="2000" b="1">
                  <a:solidFill>
                    <a:srgbClr val="0D0D0D"/>
                  </a:solidFill>
                  <a:latin typeface="微软雅黑" panose="020B0503020204020204" charset="-122"/>
                  <a:ea typeface="微软雅黑" panose="020B0503020204020204" charset="-122"/>
                  <a:sym typeface="Arial" panose="020B0604020202020204" pitchFamily="34" charset="0"/>
                </a:rPr>
                <a:t>自费的局部或全身检查</a:t>
              </a:r>
              <a:endParaRPr lang="zh-CN" altLang="en-US" sz="2000" b="1">
                <a:solidFill>
                  <a:srgbClr val="0D0D0D"/>
                </a:solidFill>
                <a:latin typeface="微软雅黑" panose="020B0503020204020204" charset="-122"/>
                <a:ea typeface="微软雅黑" panose="020B0503020204020204" charset="-122"/>
                <a:sym typeface="Arial" panose="020B0604020202020204" pitchFamily="34" charset="0"/>
              </a:endParaRPr>
            </a:p>
          </p:txBody>
        </p:sp>
        <p:pic>
          <p:nvPicPr>
            <p:cNvPr id="2097378" name="图片 6" descr="10420000025"/>
            <p:cNvPicPr>
              <a:picLocks noChangeAspect="1" noChangeArrowheads="1"/>
            </p:cNvPicPr>
            <p:nvPr/>
          </p:nvPicPr>
          <p:blipFill>
            <a:blip r:embed="rId2" cstate="print"/>
            <a:srcRect/>
            <a:stretch>
              <a:fillRect/>
            </a:stretch>
          </p:blipFill>
          <p:spPr bwMode="auto">
            <a:xfrm>
              <a:off x="6307138" y="1423988"/>
              <a:ext cx="4872037" cy="1795462"/>
            </a:xfrm>
            <a:prstGeom prst="rect">
              <a:avLst/>
            </a:prstGeom>
            <a:noFill/>
            <a:ln w="9525">
              <a:noFill/>
              <a:miter lim="800000"/>
              <a:headEnd/>
              <a:tailEnd/>
            </a:ln>
          </p:spPr>
        </p:pic>
        <p:pic>
          <p:nvPicPr>
            <p:cNvPr id="2097379" name="图片 11" descr="u=3478383294,2700063466&amp;fm=21&amp;gp=0"/>
            <p:cNvPicPr>
              <a:picLocks noChangeAspect="1" noChangeArrowheads="1"/>
            </p:cNvPicPr>
            <p:nvPr/>
          </p:nvPicPr>
          <p:blipFill>
            <a:blip r:embed="rId3" cstate="print"/>
            <a:srcRect/>
            <a:stretch>
              <a:fillRect/>
            </a:stretch>
          </p:blipFill>
          <p:spPr bwMode="auto">
            <a:xfrm>
              <a:off x="6203950" y="3363913"/>
              <a:ext cx="4867275" cy="2097087"/>
            </a:xfrm>
            <a:prstGeom prst="rect">
              <a:avLst/>
            </a:prstGeom>
            <a:noFill/>
            <a:ln w="9525">
              <a:noFill/>
              <a:miter lim="800000"/>
              <a:headEnd/>
              <a:tailEnd/>
            </a:ln>
          </p:spPr>
        </p:pic>
        <p:sp>
          <p:nvSpPr>
            <p:cNvPr id="1048891" name="文本框 5"/>
            <p:cNvSpPr txBox="1">
              <a:spLocks noChangeArrowheads="1"/>
            </p:cNvSpPr>
            <p:nvPr/>
          </p:nvSpPr>
          <p:spPr bwMode="auto">
            <a:xfrm>
              <a:off x="1454150" y="5176838"/>
              <a:ext cx="5175250" cy="750910"/>
            </a:xfrm>
            <a:prstGeom prst="rect">
              <a:avLst/>
            </a:prstGeom>
            <a:noFill/>
            <a:ln w="9525">
              <a:noFill/>
              <a:miter lim="800000"/>
            </a:ln>
          </p:spPr>
          <p:txBody>
            <a:bodyPr>
              <a:spAutoFit/>
            </a:bodyPr>
            <a:lstStyle/>
            <a:p>
              <a:pPr algn="ctr"/>
              <a:r>
                <a:rPr lang="en-US" altLang="en-US" sz="3600" b="1" u="sng">
                  <a:solidFill>
                    <a:srgbClr val="FF0000"/>
                  </a:solidFill>
                  <a:latin typeface="微软雅黑" panose="020B0503020204020204" charset="-122"/>
                  <a:ea typeface="微软雅黑" panose="020B0503020204020204" charset="-122"/>
                </a:rPr>
                <a:t>全身</a:t>
              </a:r>
              <a:r>
                <a:rPr lang="zh-CN" altLang="en-US" sz="3600" b="1" u="sng">
                  <a:solidFill>
                    <a:srgbClr val="FF0000"/>
                  </a:solidFill>
                  <a:latin typeface="微软雅黑" panose="020B0503020204020204" charset="-122"/>
                  <a:ea typeface="微软雅黑" panose="020B0503020204020204" charset="-122"/>
                </a:rPr>
                <a:t>深度</a:t>
              </a:r>
              <a:r>
                <a:rPr lang="en-US" altLang="en-US" sz="3600" b="1" u="sng">
                  <a:solidFill>
                    <a:srgbClr val="FF0000"/>
                  </a:solidFill>
                  <a:latin typeface="微软雅黑" panose="020B0503020204020204" charset="-122"/>
                  <a:ea typeface="微软雅黑" panose="020B0503020204020204" charset="-122"/>
                </a:rPr>
                <a:t>健康检查</a:t>
              </a:r>
              <a:endParaRPr lang="en-US" altLang="en-US" sz="3600" b="1" u="sng">
                <a:solidFill>
                  <a:srgbClr val="FF0000"/>
                </a:solidFill>
                <a:latin typeface="微软雅黑" panose="020B0503020204020204" charset="-122"/>
                <a:ea typeface="微软雅黑" panose="020B0503020204020204" charset="-122"/>
                <a:sym typeface="宋体" pitchFamily="2" charset="-122"/>
              </a:endParaRPr>
            </a:p>
          </p:txBody>
        </p:sp>
      </p:grpSp>
      <p:sp>
        <p:nvSpPr>
          <p:cNvPr id="1048892" name="文本框 1"/>
          <p:cNvSpPr txBox="1">
            <a:spLocks noChangeArrowheads="1"/>
          </p:cNvSpPr>
          <p:nvPr/>
        </p:nvSpPr>
        <p:spPr bwMode="auto">
          <a:xfrm>
            <a:off x="1553528" y="1178878"/>
            <a:ext cx="8963025" cy="561340"/>
          </a:xfrm>
          <a:prstGeom prst="rect">
            <a:avLst/>
          </a:prstGeom>
          <a:noFill/>
          <a:ln w="9525">
            <a:noFill/>
            <a:miter lim="800000"/>
          </a:ln>
        </p:spPr>
        <p:txBody>
          <a:bodyPr>
            <a:spAutoFit/>
          </a:bodyPr>
          <a:lstStyle/>
          <a:p>
            <a:pPr algn="ctr"/>
            <a:r>
              <a:rPr lang="zh-CN" altLang="en-US" sz="2800" b="1" dirty="0">
                <a:solidFill>
                  <a:srgbClr val="FF0000"/>
                </a:solidFill>
                <a:latin typeface="微软雅黑" panose="020B0503020204020204" charset="-122"/>
                <a:ea typeface="微软雅黑" panose="020B0503020204020204" charset="-122"/>
                <a:sym typeface="Arial" panose="020B0604020202020204" pitchFamily="34" charset="0"/>
              </a:rPr>
              <a:t>健康检查分为一般分为三种</a:t>
            </a:r>
            <a:endParaRPr lang="zh-CN" altLang="en-US" sz="2800" b="1" dirty="0">
              <a:solidFill>
                <a:srgbClr val="FF0000"/>
              </a:solidFill>
              <a:latin typeface="微软雅黑" panose="020B0503020204020204" charset="-122"/>
              <a:ea typeface="微软雅黑" panose="020B0503020204020204" charset="-122"/>
              <a:sym typeface="Arial" panose="020B0604020202020204" pitchFamily="34" charset="0"/>
            </a:endParaRPr>
          </a:p>
        </p:txBody>
      </p:sp>
      <p:pic>
        <p:nvPicPr>
          <p:cNvPr id="2097380" name="Picture 4" descr="C:\Users\Administrator\Desktop\微信图片_20200730113918.png"/>
          <p:cNvPicPr>
            <a:picLocks noChangeAspect="1" noChangeArrowheads="1"/>
          </p:cNvPicPr>
          <p:nvPr/>
        </p:nvPicPr>
        <p:blipFill>
          <a:blip r:embed="rId4" cstate="print"/>
          <a:srcRect/>
          <a:stretch>
            <a:fillRect/>
          </a:stretch>
        </p:blipFill>
        <p:spPr bwMode="auto">
          <a:xfrm>
            <a:off x="-396875" y="-242820"/>
            <a:ext cx="1991360" cy="1292075"/>
          </a:xfrm>
          <a:prstGeom prst="rect">
            <a:avLst/>
          </a:prstGeom>
          <a:noFill/>
        </p:spPr>
      </p:pic>
      <p:sp>
        <p:nvSpPr>
          <p:cNvPr id="1048893" name="矩形 20"/>
          <p:cNvSpPr/>
          <p:nvPr/>
        </p:nvSpPr>
        <p:spPr>
          <a:xfrm>
            <a:off x="1100321" y="210678"/>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0"/>
            <a:ext cx="7727950" cy="1428750"/>
          </a:xfrm>
          <a:prstGeom prst="rect">
            <a:avLst/>
          </a:prstGeom>
        </p:spPr>
      </p:pic>
      <p:pic>
        <p:nvPicPr>
          <p:cNvPr id="5" name="图片 4"/>
          <p:cNvPicPr>
            <a:picLocks noChangeAspect="1"/>
          </p:cNvPicPr>
          <p:nvPr/>
        </p:nvPicPr>
        <p:blipFill>
          <a:blip r:embed="rId2"/>
          <a:stretch>
            <a:fillRect/>
          </a:stretch>
        </p:blipFill>
        <p:spPr>
          <a:xfrm>
            <a:off x="0" y="3726815"/>
            <a:ext cx="7569200" cy="4832350"/>
          </a:xfrm>
          <a:prstGeom prst="rect">
            <a:avLst/>
          </a:prstGeom>
        </p:spPr>
      </p:pic>
      <p:pic>
        <p:nvPicPr>
          <p:cNvPr id="7" name="图片 6"/>
          <p:cNvPicPr>
            <a:picLocks noChangeAspect="1"/>
          </p:cNvPicPr>
          <p:nvPr/>
        </p:nvPicPr>
        <p:blipFill>
          <a:blip r:embed="rId3"/>
          <a:srcRect b="56865"/>
          <a:stretch>
            <a:fillRect/>
          </a:stretch>
        </p:blipFill>
        <p:spPr>
          <a:xfrm>
            <a:off x="0" y="1428750"/>
            <a:ext cx="7581900" cy="229806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4" name="日期占位符 18"/>
          <p:cNvSpPr>
            <a:spLocks noGrp="1"/>
          </p:cNvSpPr>
          <p:nvPr>
            <p:ph type="dt" sz="half" idx="10"/>
          </p:nvPr>
        </p:nvSpPr>
        <p:spPr/>
        <p:txBody>
          <a:bodyPr/>
          <a:lstStyle/>
          <a:p>
            <a:fld id="{36FAA765-A0E2-47A1-91C3-661D103A01D0}" type="datetime1">
              <a:rPr lang="zh-CN" altLang="en-US" smtClean="0"/>
            </a:fld>
            <a:endParaRPr lang="en-US"/>
          </a:p>
        </p:txBody>
      </p:sp>
      <p:sp>
        <p:nvSpPr>
          <p:cNvPr id="1048895" name="TextBox 2"/>
          <p:cNvSpPr txBox="1">
            <a:spLocks noChangeArrowheads="1"/>
          </p:cNvSpPr>
          <p:nvPr/>
        </p:nvSpPr>
        <p:spPr bwMode="auto">
          <a:xfrm>
            <a:off x="5228590" y="158115"/>
            <a:ext cx="6303010" cy="583565"/>
          </a:xfrm>
          <a:prstGeom prst="rect">
            <a:avLst/>
          </a:prstGeom>
          <a:noFill/>
          <a:ln w="9525">
            <a:noFill/>
            <a:miter lim="800000"/>
          </a:ln>
        </p:spPr>
        <p:txBody>
          <a:bodyPr wrap="square">
            <a:spAutoFit/>
          </a:bodyPr>
          <a:lstStyle/>
          <a:p>
            <a:r>
              <a:rPr lang="zh-CN" altLang="en-US" sz="3200" b="1" dirty="0">
                <a:solidFill>
                  <a:srgbClr val="FF0000"/>
                </a:solidFill>
              </a:rPr>
              <a:t>江苏省</a:t>
            </a:r>
            <a:r>
              <a:rPr lang="zh-CN" altLang="en-US" sz="3200" b="1" dirty="0">
                <a:solidFill>
                  <a:srgbClr val="FF0000"/>
                </a:solidFill>
              </a:rPr>
              <a:t>特定全身检查</a:t>
            </a:r>
            <a:endParaRPr lang="zh-CN" altLang="en-US" sz="3200" b="1" dirty="0">
              <a:solidFill>
                <a:srgbClr val="FF0000"/>
              </a:solidFill>
            </a:endParaRPr>
          </a:p>
        </p:txBody>
      </p:sp>
      <p:grpSp>
        <p:nvGrpSpPr>
          <p:cNvPr id="196" name="组合 13"/>
          <p:cNvGrpSpPr/>
          <p:nvPr/>
        </p:nvGrpSpPr>
        <p:grpSpPr>
          <a:xfrm>
            <a:off x="0" y="66502"/>
            <a:ext cx="12192000" cy="892552"/>
            <a:chOff x="0" y="86822"/>
            <a:chExt cx="12192000" cy="892552"/>
          </a:xfrm>
        </p:grpSpPr>
        <p:sp>
          <p:nvSpPr>
            <p:cNvPr id="1048896" name="TextBox 14"/>
            <p:cNvSpPr txBox="1"/>
            <p:nvPr/>
          </p:nvSpPr>
          <p:spPr>
            <a:xfrm>
              <a:off x="789709" y="86822"/>
              <a:ext cx="4538749" cy="892552"/>
            </a:xfrm>
            <a:prstGeom prst="rect">
              <a:avLst/>
            </a:prstGeom>
            <a:noFill/>
          </p:spPr>
          <p:txBody>
            <a:bodyPr wrap="square" rtlCol="0">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400" b="1" i="1" dirty="0">
                <a:solidFill>
                  <a:srgbClr val="00B050"/>
                </a:solidFill>
              </a:endParaRPr>
            </a:p>
          </p:txBody>
        </p:sp>
        <p:sp>
          <p:nvSpPr>
            <p:cNvPr id="1048897" name="流程图: 过程 15"/>
            <p:cNvSpPr/>
            <p:nvPr/>
          </p:nvSpPr>
          <p:spPr>
            <a:xfrm>
              <a:off x="0" y="914400"/>
              <a:ext cx="12192000" cy="45719"/>
            </a:xfrm>
            <a:prstGeom prst="flowChartProcess">
              <a:avLst/>
            </a:prstGeom>
            <a:solidFill>
              <a:srgbClr val="92D050"/>
            </a:solidFill>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3145833" name="直接连接符 16"/>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2097381" name="Picture 4" descr="C:\Users\Administrator\Desktop\微信图片_20200730113918.png"/>
          <p:cNvPicPr>
            <a:picLocks noChangeAspect="1" noChangeArrowheads="1"/>
          </p:cNvPicPr>
          <p:nvPr/>
        </p:nvPicPr>
        <p:blipFill>
          <a:blip r:embed="rId1" cstate="print"/>
          <a:srcRect/>
          <a:stretch>
            <a:fillRect/>
          </a:stretch>
        </p:blipFill>
        <p:spPr bwMode="auto">
          <a:xfrm>
            <a:off x="-629920" y="-176145"/>
            <a:ext cx="1991360" cy="1292075"/>
          </a:xfrm>
          <a:prstGeom prst="rect">
            <a:avLst/>
          </a:prstGeom>
          <a:noFill/>
        </p:spPr>
      </p:pic>
      <p:pic>
        <p:nvPicPr>
          <p:cNvPr id="2097382" name="图片 4"/>
          <p:cNvPicPr>
            <a:picLocks noChangeAspect="1"/>
          </p:cNvPicPr>
          <p:nvPr/>
        </p:nvPicPr>
        <p:blipFill>
          <a:blip r:embed="rId2" cstate="print"/>
          <a:stretch>
            <a:fillRect/>
          </a:stretch>
        </p:blipFill>
        <p:spPr>
          <a:xfrm>
            <a:off x="0" y="773642"/>
            <a:ext cx="5915025" cy="2091690"/>
          </a:xfrm>
          <a:prstGeom prst="rect">
            <a:avLst/>
          </a:prstGeom>
        </p:spPr>
      </p:pic>
      <p:pic>
        <p:nvPicPr>
          <p:cNvPr id="2097383" name="图片 9"/>
          <p:cNvPicPr>
            <a:picLocks noChangeAspect="1"/>
          </p:cNvPicPr>
          <p:nvPr/>
        </p:nvPicPr>
        <p:blipFill>
          <a:blip r:embed="rId3" cstate="print"/>
          <a:stretch>
            <a:fillRect/>
          </a:stretch>
        </p:blipFill>
        <p:spPr>
          <a:xfrm>
            <a:off x="0" y="2841413"/>
            <a:ext cx="5933440" cy="1437005"/>
          </a:xfrm>
          <a:prstGeom prst="rect">
            <a:avLst/>
          </a:prstGeom>
        </p:spPr>
      </p:pic>
      <p:pic>
        <p:nvPicPr>
          <p:cNvPr id="2097384" name="图片 11"/>
          <p:cNvPicPr>
            <a:picLocks noChangeAspect="1"/>
          </p:cNvPicPr>
          <p:nvPr/>
        </p:nvPicPr>
        <p:blipFill>
          <a:blip r:embed="rId4" cstate="print"/>
          <a:stretch>
            <a:fillRect/>
          </a:stretch>
        </p:blipFill>
        <p:spPr>
          <a:xfrm>
            <a:off x="0" y="4227195"/>
            <a:ext cx="5932805" cy="2630805"/>
          </a:xfrm>
          <a:prstGeom prst="rect">
            <a:avLst/>
          </a:prstGeom>
        </p:spPr>
      </p:pic>
      <p:pic>
        <p:nvPicPr>
          <p:cNvPr id="2097385" name="图片 12"/>
          <p:cNvPicPr>
            <a:picLocks noChangeAspect="1"/>
          </p:cNvPicPr>
          <p:nvPr/>
        </p:nvPicPr>
        <p:blipFill>
          <a:blip r:embed="rId5" cstate="print"/>
          <a:stretch>
            <a:fillRect/>
          </a:stretch>
        </p:blipFill>
        <p:spPr>
          <a:xfrm>
            <a:off x="6305550" y="772160"/>
            <a:ext cx="5886450" cy="2326640"/>
          </a:xfrm>
          <a:prstGeom prst="rect">
            <a:avLst/>
          </a:prstGeom>
        </p:spPr>
      </p:pic>
      <p:pic>
        <p:nvPicPr>
          <p:cNvPr id="2097386" name="图片 13"/>
          <p:cNvPicPr>
            <a:picLocks noChangeAspect="1"/>
          </p:cNvPicPr>
          <p:nvPr/>
        </p:nvPicPr>
        <p:blipFill>
          <a:blip r:embed="rId6" cstate="print"/>
          <a:stretch>
            <a:fillRect/>
          </a:stretch>
        </p:blipFill>
        <p:spPr>
          <a:xfrm>
            <a:off x="6333067" y="3061375"/>
            <a:ext cx="5858934" cy="2108159"/>
          </a:xfrm>
          <a:prstGeom prst="rect">
            <a:avLst/>
          </a:prstGeom>
        </p:spPr>
      </p:pic>
      <p:pic>
        <p:nvPicPr>
          <p:cNvPr id="2097387" name="图片 17"/>
          <p:cNvPicPr>
            <a:picLocks noChangeAspect="1"/>
          </p:cNvPicPr>
          <p:nvPr/>
        </p:nvPicPr>
        <p:blipFill>
          <a:blip r:embed="rId7" cstate="print"/>
          <a:stretch>
            <a:fillRect/>
          </a:stretch>
        </p:blipFill>
        <p:spPr>
          <a:xfrm>
            <a:off x="6334125" y="4886325"/>
            <a:ext cx="5857875" cy="1971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BF3601-8EBA-4D05-993D-BB342311934F}" type="datetime1">
              <a:rPr lang="zh-CN" altLang="en-US" smtClean="0"/>
            </a:fld>
            <a:endParaRPr lang="en-US"/>
          </a:p>
        </p:txBody>
      </p:sp>
      <p:pic>
        <p:nvPicPr>
          <p:cNvPr id="3" name="图片 2"/>
          <p:cNvPicPr>
            <a:picLocks noChangeAspect="1"/>
          </p:cNvPicPr>
          <p:nvPr/>
        </p:nvPicPr>
        <p:blipFill>
          <a:blip r:embed="rId1"/>
          <a:stretch>
            <a:fillRect/>
          </a:stretch>
        </p:blipFill>
        <p:spPr>
          <a:xfrm>
            <a:off x="0" y="0"/>
            <a:ext cx="9516110" cy="6858000"/>
          </a:xfrm>
          <a:prstGeom prst="rect">
            <a:avLst/>
          </a:prstGeom>
        </p:spPr>
      </p:pic>
      <p:pic>
        <p:nvPicPr>
          <p:cNvPr id="4" name="图片 3"/>
          <p:cNvPicPr>
            <a:picLocks noChangeAspect="1"/>
          </p:cNvPicPr>
          <p:nvPr/>
        </p:nvPicPr>
        <p:blipFill>
          <a:blip r:embed="rId2"/>
          <a:stretch>
            <a:fillRect/>
          </a:stretch>
        </p:blipFill>
        <p:spPr>
          <a:xfrm>
            <a:off x="4886325" y="4759960"/>
            <a:ext cx="7305675" cy="20980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rcRect t="6507" b="10165"/>
          <a:stretch>
            <a:fillRect/>
          </a:stretch>
        </p:blipFill>
        <p:spPr>
          <a:xfrm>
            <a:off x="0" y="-16510"/>
            <a:ext cx="3813175" cy="6877685"/>
          </a:xfrm>
          <a:prstGeom prst="rect">
            <a:avLst/>
          </a:prstGeom>
        </p:spPr>
      </p:pic>
      <p:pic>
        <p:nvPicPr>
          <p:cNvPr id="4" name="图片 3"/>
          <p:cNvPicPr>
            <a:picLocks noChangeAspect="1"/>
          </p:cNvPicPr>
          <p:nvPr/>
        </p:nvPicPr>
        <p:blipFill>
          <a:blip r:embed="rId2"/>
          <a:srcRect l="5929" r="31421"/>
          <a:stretch>
            <a:fillRect/>
          </a:stretch>
        </p:blipFill>
        <p:spPr>
          <a:xfrm rot="16200000">
            <a:off x="6035675" y="-114300"/>
            <a:ext cx="3938905" cy="838327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4" name="图片"/>
          <p:cNvPicPr>
            <a:picLocks noChangeAspect="1"/>
          </p:cNvPicPr>
          <p:nvPr/>
        </p:nvPicPr>
        <p:blipFill>
          <a:blip r:embed="rId1" cstate="print"/>
          <a:stretch>
            <a:fillRect/>
          </a:stretch>
        </p:blipFill>
        <p:spPr>
          <a:xfrm>
            <a:off x="-162560" y="0"/>
            <a:ext cx="12192000" cy="6858000"/>
          </a:xfrm>
          <a:prstGeom prst="rect">
            <a:avLst/>
          </a:prstGeom>
          <a:noFill/>
          <a:ln w="9525" cap="flat" cmpd="sng">
            <a:noFill/>
            <a:prstDash val="solid"/>
            <a:miter/>
          </a:ln>
        </p:spPr>
      </p:pic>
      <p:sp>
        <p:nvSpPr>
          <p:cNvPr id="766" name="矩形"/>
          <p:cNvSpPr/>
          <p:nvPr/>
        </p:nvSpPr>
        <p:spPr>
          <a:xfrm>
            <a:off x="523783" y="1727724"/>
            <a:ext cx="11123720" cy="2025170"/>
          </a:xfrm>
          <a:prstGeom prst="rect">
            <a:avLst/>
          </a:prstGeom>
          <a:noFill/>
          <a:ln w="9525" cap="flat" cmpd="sng">
            <a:noFill/>
            <a:prstDash val="solid"/>
            <a:round/>
          </a:ln>
        </p:spPr>
        <p:txBody>
          <a:bodyPr vert="horz" wrap="square" lIns="91440" tIns="45720" rIns="91440" bIns="45720" anchor="t" anchorCtr="0">
            <a:spAutoFit/>
          </a:bodyPr>
          <a:lstStyle/>
          <a:p>
            <a:pPr marL="342900" indent="-342900" algn="l">
              <a:lnSpc>
                <a:spcPct val="100000"/>
              </a:lnSpc>
              <a:spcBef>
                <a:spcPct val="20000"/>
              </a:spcBef>
              <a:spcAft>
                <a:spcPts val="0"/>
              </a:spcAft>
              <a:buNone/>
            </a:pPr>
            <a:r>
              <a:rPr lang="en-US" altLang="zh-CN" sz="3600" b="1" i="0" u="none" strike="noStrike" kern="1200" cap="none" spc="0" baseline="0" dirty="0">
                <a:solidFill>
                  <a:srgbClr val="9933FF"/>
                </a:solidFill>
                <a:effectLst>
                  <a:outerShdw blurRad="38100" dist="38100" dir="2700000">
                    <a:srgbClr val="C0C0C0"/>
                  </a:outerShdw>
                </a:effectLst>
                <a:latin typeface="宋体" pitchFamily="2" charset="-122"/>
                <a:ea typeface="宋体" pitchFamily="2" charset="-122"/>
                <a:cs typeface="Perpetua" panose="02020502060401020303" charset="0"/>
                <a:sym typeface="Arial" panose="020B0604020202020204" pitchFamily="34" charset="0"/>
              </a:rPr>
              <a:t>     </a:t>
            </a:r>
            <a:r>
              <a:rPr lang="zh-CN" altLang="en-US" sz="2800" b="1" i="0" u="none" strike="noStrike" kern="1200" cap="none" spc="0" baseline="0" dirty="0">
                <a:solidFill>
                  <a:srgbClr val="9933FF"/>
                </a:solidFill>
                <a:effectLst>
                  <a:outerShdw blurRad="38100" dist="38100" dir="2700000">
                    <a:srgbClr val="C0C0C0"/>
                  </a:outerShdw>
                </a:effectLst>
                <a:latin typeface="黑体" panose="02010609060101010101" pitchFamily="49" charset="-122"/>
                <a:ea typeface="黑体" panose="02010609060101010101" pitchFamily="49" charset="-122"/>
                <a:cs typeface="Perpetua" panose="02020502060401020303" charset="0"/>
                <a:sym typeface="Arial" panose="020B0604020202020204" pitchFamily="34" charset="0"/>
              </a:rPr>
              <a:t>生病不可怕，可怕的</a:t>
            </a:r>
            <a:r>
              <a:rPr lang="zh-CN" altLang="en-US" sz="2800" b="1" dirty="0">
                <a:solidFill>
                  <a:srgbClr val="9933FF"/>
                </a:solidFill>
                <a:effectLst>
                  <a:outerShdw blurRad="38100" dist="38100" dir="2700000">
                    <a:srgbClr val="C0C0C0"/>
                  </a:outerShdw>
                </a:effectLst>
                <a:latin typeface="黑体" panose="02010609060101010101" pitchFamily="49" charset="-122"/>
                <a:ea typeface="黑体" panose="02010609060101010101" pitchFamily="49" charset="-122"/>
                <a:sym typeface="Arial" panose="020B0604020202020204" pitchFamily="34" charset="0"/>
              </a:rPr>
              <a:t>是高昂的医药费用、经济收入的停止、家人的长期照顾。</a:t>
            </a:r>
            <a:endParaRPr lang="en-US" altLang="zh-CN" sz="2800" b="1" dirty="0">
              <a:solidFill>
                <a:srgbClr val="9933FF"/>
              </a:solidFill>
              <a:effectLst>
                <a:outerShdw blurRad="38100" dist="38100" dir="2700000">
                  <a:srgbClr val="C0C0C0"/>
                </a:outerShdw>
              </a:effectLst>
              <a:latin typeface="黑体" panose="02010609060101010101" pitchFamily="49" charset="-122"/>
              <a:ea typeface="黑体" panose="02010609060101010101" pitchFamily="49" charset="-122"/>
              <a:sym typeface="Arial" panose="020B0604020202020204" pitchFamily="34" charset="0"/>
            </a:endParaRPr>
          </a:p>
          <a:p>
            <a:pPr marL="342900" indent="-342900" algn="l">
              <a:lnSpc>
                <a:spcPct val="100000"/>
              </a:lnSpc>
              <a:spcBef>
                <a:spcPct val="20000"/>
              </a:spcBef>
              <a:spcAft>
                <a:spcPts val="0"/>
              </a:spcAft>
              <a:buNone/>
            </a:pPr>
            <a:r>
              <a:rPr lang="en-US" altLang="zh-CN" sz="2800" b="1" i="0" u="none" strike="noStrike" kern="1200" cap="none" spc="0" baseline="0" dirty="0">
                <a:solidFill>
                  <a:srgbClr val="9933FF"/>
                </a:solidFill>
                <a:effectLst>
                  <a:outerShdw blurRad="38100" dist="38100" dir="2700000">
                    <a:srgbClr val="C0C0C0"/>
                  </a:outerShdw>
                </a:effectLst>
                <a:latin typeface="黑体" panose="02010609060101010101" pitchFamily="49" charset="-122"/>
                <a:ea typeface="黑体" panose="02010609060101010101" pitchFamily="49" charset="-122"/>
                <a:cs typeface="Perpetua" panose="02020502060401020303" charset="0"/>
                <a:sym typeface="Arial" panose="020B0604020202020204" pitchFamily="34" charset="0"/>
              </a:rPr>
              <a:t>      </a:t>
            </a:r>
            <a:r>
              <a:rPr lang="zh-CN" altLang="en-US" sz="2800" b="1" i="0" u="none" strike="noStrike" kern="1200" cap="none" spc="0" baseline="0" dirty="0">
                <a:solidFill>
                  <a:srgbClr val="9933FF"/>
                </a:solidFill>
                <a:effectLst>
                  <a:outerShdw blurRad="38100" dist="38100" dir="2700000">
                    <a:srgbClr val="C0C0C0"/>
                  </a:outerShdw>
                </a:effectLst>
                <a:latin typeface="黑体" panose="02010609060101010101" pitchFamily="49" charset="-122"/>
                <a:ea typeface="黑体" panose="02010609060101010101" pitchFamily="49" charset="-122"/>
                <a:cs typeface="Perpetua" panose="02020502060401020303" charset="0"/>
                <a:sym typeface="Arial" panose="020B0604020202020204" pitchFamily="34" charset="0"/>
              </a:rPr>
              <a:t>有症状调理，无症状预防，</a:t>
            </a:r>
            <a:r>
              <a:rPr lang="zh-CN" altLang="en-US" sz="2800" b="1" i="0" u="none" strike="noStrike" kern="1200" cap="none" spc="0" baseline="0" dirty="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Perpetua" panose="02020502060401020303" charset="0"/>
                <a:sym typeface="Arial" panose="020B0604020202020204" pitchFamily="34" charset="0"/>
              </a:rPr>
              <a:t>预防重于治疗，千万不能存侥幸心理：</a:t>
            </a:r>
            <a:r>
              <a:rPr lang="en-US" altLang="zh-CN" sz="2800" b="1" i="0" u="none" strike="noStrike" kern="1200" cap="none" spc="0" baseline="0" dirty="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Perpetua" panose="02020502060401020303" charset="0"/>
                <a:sym typeface="Arial" panose="020B0604020202020204" pitchFamily="34" charset="0"/>
              </a:rPr>
              <a:t>  </a:t>
            </a:r>
            <a:endParaRPr lang="zh-CN" altLang="en-US" sz="2800" b="1" i="0" u="none" strike="noStrike" kern="1200" cap="none" spc="0" baseline="0" dirty="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cs typeface="Perpetua" panose="02020502060401020303" charset="0"/>
              <a:sym typeface="Arial" panose="020B0604020202020204" pitchFamily="34" charset="0"/>
            </a:endParaRPr>
          </a:p>
        </p:txBody>
      </p:sp>
      <p:sp>
        <p:nvSpPr>
          <p:cNvPr id="767" name="矩形"/>
          <p:cNvSpPr/>
          <p:nvPr/>
        </p:nvSpPr>
        <p:spPr>
          <a:xfrm>
            <a:off x="1211580" y="3811905"/>
            <a:ext cx="9107170" cy="2860040"/>
          </a:xfrm>
          <a:prstGeom prst="rect">
            <a:avLst/>
          </a:prstGeom>
          <a:noFill/>
          <a:ln w="9525" cap="flat" cmpd="sng">
            <a:noFill/>
            <a:prstDash val="solid"/>
            <a:miter/>
          </a:ln>
        </p:spPr>
        <p:txBody>
          <a:bodyPr vert="horz" wrap="square" lIns="91440" tIns="45720" rIns="91440" bIns="45720" anchor="t" anchorCtr="0">
            <a:spAutoFit/>
          </a:bodyPr>
          <a:lstStyle/>
          <a:p>
            <a:pPr marL="342900" indent="-342900" algn="l">
              <a:lnSpc>
                <a:spcPct val="150000"/>
              </a:lnSpc>
              <a:spcBef>
                <a:spcPct val="20000"/>
              </a:spcBef>
              <a:spcAft>
                <a:spcPts val="0"/>
              </a:spcAft>
              <a:buNone/>
            </a:pPr>
            <a:r>
              <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1</a:t>
            </a:r>
            <a:r>
              <a:rPr lang="zh-CN" altLang="en-US"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、没观念 （从来不做检查，生了病不舒服才去医院做各项检查）</a:t>
            </a:r>
            <a:r>
              <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  </a:t>
            </a:r>
            <a:endPar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endParaRPr>
          </a:p>
          <a:p>
            <a:pPr marL="342900" indent="-342900" algn="l">
              <a:lnSpc>
                <a:spcPct val="150000"/>
              </a:lnSpc>
              <a:spcBef>
                <a:spcPct val="20000"/>
              </a:spcBef>
              <a:spcAft>
                <a:spcPts val="0"/>
              </a:spcAft>
              <a:buNone/>
            </a:pPr>
            <a:r>
              <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2</a:t>
            </a:r>
            <a:r>
              <a:rPr lang="zh-CN" altLang="en-US"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、怕检查 （怕检查的后果，往往小病拖成大病，</a:t>
            </a:r>
            <a:r>
              <a:rPr lang="zh-CN" altLang="en-US" sz="1800" b="1" i="0" u="sng" strike="noStrike" kern="1200" cap="none" spc="0" baseline="0" dirty="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活生生从早期拖到晚期</a:t>
            </a:r>
            <a:r>
              <a:rPr lang="zh-CN" altLang="en-US"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a:t>
            </a:r>
            <a:endPar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endParaRPr>
          </a:p>
          <a:p>
            <a:pPr marL="342900" indent="-342900" algn="l">
              <a:lnSpc>
                <a:spcPct val="150000"/>
              </a:lnSpc>
              <a:spcBef>
                <a:spcPct val="20000"/>
              </a:spcBef>
              <a:spcAft>
                <a:spcPts val="0"/>
              </a:spcAft>
              <a:buNone/>
            </a:pPr>
            <a:r>
              <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3</a:t>
            </a:r>
            <a:r>
              <a:rPr lang="zh-CN" altLang="en-US"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、怕花钱 （不舍得花钱去做检查，往往是省了小钱花了大钱）</a:t>
            </a:r>
            <a:endPar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endParaRPr>
          </a:p>
          <a:p>
            <a:pPr marL="342900" indent="-342900" algn="l">
              <a:lnSpc>
                <a:spcPct val="150000"/>
              </a:lnSpc>
              <a:spcBef>
                <a:spcPct val="20000"/>
              </a:spcBef>
              <a:spcAft>
                <a:spcPts val="0"/>
              </a:spcAft>
              <a:buNone/>
            </a:pPr>
            <a:r>
              <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4</a:t>
            </a:r>
            <a:r>
              <a:rPr lang="zh-CN" altLang="en-US"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、有检查（项目足够完善吗？</a:t>
            </a:r>
            <a:r>
              <a:rPr lang="zh-CN" altLang="en-US" sz="1800" b="1" i="0" u="sng" strike="noStrike" kern="1200" cap="none" spc="0" baseline="0" dirty="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不要每年的体检都是走走过场的只检查基本项！</a:t>
            </a:r>
            <a:r>
              <a:rPr lang="zh-CN" altLang="en-US"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a:t>
            </a:r>
            <a:endPar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endParaRPr>
          </a:p>
          <a:p>
            <a:pPr marL="342900" indent="-342900" algn="l">
              <a:lnSpc>
                <a:spcPct val="150000"/>
              </a:lnSpc>
              <a:spcBef>
                <a:spcPct val="20000"/>
              </a:spcBef>
              <a:spcAft>
                <a:spcPts val="0"/>
              </a:spcAft>
              <a:buNone/>
            </a:pPr>
            <a:r>
              <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5</a:t>
            </a:r>
            <a:r>
              <a:rPr lang="zh-CN" altLang="en-US"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、还年轻 （年轻不是资本，健康才是资本）</a:t>
            </a:r>
            <a:endPar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endParaRPr>
          </a:p>
          <a:p>
            <a:pPr marL="342900" indent="-342900" algn="l">
              <a:lnSpc>
                <a:spcPct val="150000"/>
              </a:lnSpc>
              <a:spcBef>
                <a:spcPct val="20000"/>
              </a:spcBef>
              <a:spcAft>
                <a:spcPts val="0"/>
              </a:spcAft>
              <a:buNone/>
            </a:pPr>
            <a:r>
              <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6</a:t>
            </a:r>
            <a:r>
              <a:rPr lang="zh-CN" altLang="en-US"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、不重视家族遗传病史</a:t>
            </a:r>
            <a:r>
              <a:rPr lang="en-US" altLang="zh-CN" sz="1800" b="1" i="0" u="none" strike="noStrike" kern="1200" cap="none" spc="0" baseline="0" dirty="0">
                <a:solidFill>
                  <a:srgbClr val="000000"/>
                </a:solidFill>
                <a:effectLst>
                  <a:outerShdw blurRad="38100" dist="38100" dir="2700000" algn="tl">
                    <a:srgbClr val="C0C0C0"/>
                  </a:outerShdw>
                </a:effectLst>
                <a:latin typeface="微软雅黑" panose="020B0503020204020204" charset="-122"/>
                <a:ea typeface="微软雅黑" panose="020B0503020204020204" charset="-122"/>
                <a:cs typeface="Perpetua" panose="02020502060401020303" charset="0"/>
                <a:sym typeface="Arial" panose="020B0604020202020204" pitchFamily="34" charset="0"/>
              </a:rPr>
              <a:t>                       </a:t>
            </a:r>
            <a:endParaRPr lang="zh-CN" altLang="en-US" sz="4800" b="1" i="0" u="none" strike="noStrike" kern="1200" cap="none" spc="0" baseline="0" dirty="0">
              <a:solidFill>
                <a:srgbClr val="FF3300"/>
              </a:solidFill>
              <a:effectLst>
                <a:outerShdw blurRad="38100" dist="38100" dir="2700000">
                  <a:srgbClr val="000000"/>
                </a:outerShdw>
              </a:effectLst>
              <a:latin typeface="DFKai-SB" panose="03000509000000000000" pitchFamily="65" charset="-120"/>
              <a:ea typeface="DFKai-SB" panose="03000509000000000000" pitchFamily="65" charset="-120"/>
              <a:cs typeface="宋体" pitchFamily="2" charset="-122"/>
              <a:sym typeface="Arial" panose="020B0604020202020204" pitchFamily="34" charset="0"/>
            </a:endParaRPr>
          </a:p>
        </p:txBody>
      </p:sp>
      <p:sp>
        <p:nvSpPr>
          <p:cNvPr id="768" name="矩形"/>
          <p:cNvSpPr/>
          <p:nvPr/>
        </p:nvSpPr>
        <p:spPr>
          <a:xfrm>
            <a:off x="1061084" y="846136"/>
            <a:ext cx="5375275" cy="967739"/>
          </a:xfrm>
          <a:prstGeom prst="rect">
            <a:avLst/>
          </a:prstGeom>
          <a:noFill/>
          <a:ln w="9525" cap="flat" cmpd="sng">
            <a:noFill/>
            <a:prstDash val="solid"/>
            <a:round/>
          </a:ln>
        </p:spPr>
        <p:txBody>
          <a:bodyPr vert="horz" wrap="square" lIns="91440" tIns="45720" rIns="91440" bIns="45720" anchor="t" anchorCtr="0">
            <a:spAutoFit/>
          </a:bodyPr>
          <a:lstStyle/>
          <a:p>
            <a:pPr marL="0" indent="0" algn="l" fontAlgn="auto">
              <a:lnSpc>
                <a:spcPct val="100000"/>
              </a:lnSpc>
              <a:spcBef>
                <a:spcPts val="0"/>
              </a:spcBef>
              <a:spcAft>
                <a:spcPts val="0"/>
              </a:spcAft>
              <a:buNone/>
            </a:pPr>
            <a:r>
              <a:rPr lang="zh-CN" altLang="en-US" sz="5800" b="1" i="0" u="none" strike="noStrike" kern="1200" cap="none" spc="0" baseline="0">
                <a:solidFill>
                  <a:srgbClr val="FF3300"/>
                </a:solidFill>
                <a:effectLst>
                  <a:outerShdw blurRad="38100" dist="38100" dir="2700000">
                    <a:srgbClr val="000000"/>
                  </a:outerShdw>
                </a:effectLst>
                <a:latin typeface="DFKai-SB" panose="03000509000000000000" pitchFamily="65" charset="-120"/>
                <a:ea typeface="DFKai-SB" panose="03000509000000000000" pitchFamily="65" charset="-120"/>
                <a:cs typeface="PMingLiU" panose="02020500000000000000" pitchFamily="18" charset="-120"/>
                <a:sym typeface="Arial" panose="020B0604020202020204" pitchFamily="34" charset="0"/>
              </a:rPr>
              <a:t>提 醒</a:t>
            </a:r>
            <a:endParaRPr lang="zh-CN" altLang="en-US" sz="5800" b="1" i="0" u="none" strike="noStrike" kern="1200" cap="none" spc="0" baseline="0">
              <a:solidFill>
                <a:srgbClr val="FF3300"/>
              </a:solidFill>
              <a:effectLst>
                <a:outerShdw blurRad="38100" dist="38100" dir="2700000">
                  <a:srgbClr val="000000"/>
                </a:outerShdw>
              </a:effectLst>
              <a:latin typeface="DFKai-SB" panose="03000509000000000000" pitchFamily="65" charset="-120"/>
              <a:ea typeface="DFKai-SB" panose="03000509000000000000" pitchFamily="65" charset="-120"/>
              <a:cs typeface="Perpetua" panose="02020502060401020303" charset="0"/>
              <a:sym typeface="Arial" panose="020B0604020202020204" pitchFamily="34" charset="0"/>
            </a:endParaRPr>
          </a:p>
        </p:txBody>
      </p:sp>
      <p:grpSp>
        <p:nvGrpSpPr>
          <p:cNvPr id="772" name="组合"/>
          <p:cNvGrpSpPr/>
          <p:nvPr/>
        </p:nvGrpSpPr>
        <p:grpSpPr>
          <a:xfrm>
            <a:off x="0" y="182880"/>
            <a:ext cx="12192000" cy="756919"/>
            <a:chOff x="0" y="182880"/>
            <a:chExt cx="12192000" cy="756919"/>
          </a:xfrm>
        </p:grpSpPr>
        <p:sp>
          <p:nvSpPr>
            <p:cNvPr id="769" name="矩形"/>
            <p:cNvSpPr/>
            <p:nvPr/>
          </p:nvSpPr>
          <p:spPr>
            <a:xfrm>
              <a:off x="1290320" y="182880"/>
              <a:ext cx="4643119" cy="52322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1" u="none" strike="noStrike" kern="1200" cap="none" spc="0" baseline="0" dirty="0">
                  <a:solidFill>
                    <a:srgbClr val="00B050"/>
                  </a:solidFill>
                  <a:latin typeface="Perpetua" panose="02020502060401020303" charset="0"/>
                  <a:ea typeface="宋体" pitchFamily="2" charset="-122"/>
                  <a:cs typeface="Perpetua" panose="02020502060401020303" charset="0"/>
                </a:rPr>
                <a:t>卫生健康预警教育公益项目</a:t>
              </a:r>
              <a:endParaRPr lang="zh-CN" altLang="en-US" sz="2400" b="1" i="1" u="none" strike="noStrike" kern="1200" cap="none" spc="0" baseline="0" dirty="0">
                <a:solidFill>
                  <a:srgbClr val="00B050"/>
                </a:solidFill>
                <a:latin typeface="Perpetua" panose="02020502060401020303" charset="0"/>
                <a:ea typeface="宋体" pitchFamily="2" charset="-122"/>
                <a:cs typeface="Perpetua" panose="02020502060401020303" charset="0"/>
              </a:endParaRPr>
            </a:p>
          </p:txBody>
        </p:sp>
        <p:sp>
          <p:nvSpPr>
            <p:cNvPr id="770" name="流程图: 过程"/>
            <p:cNvSpPr/>
            <p:nvPr/>
          </p:nvSpPr>
          <p:spPr>
            <a:xfrm>
              <a:off x="0" y="894080"/>
              <a:ext cx="12192000" cy="45718"/>
            </a:xfrm>
            <a:prstGeom prst="flowChartProcess">
              <a:avLst/>
            </a:prstGeom>
            <a:solidFill>
              <a:srgbClr val="92D050"/>
            </a:solidFill>
            <a:scene3d>
              <a:camera prst="legacyObliqueFront"/>
              <a:lightRig rig="legacyFlat4" dir="t"/>
            </a:scene3d>
            <a:sp3d prstMaterial="legacyMatte">
              <a:bevelT w="13500" h="13500" prst="angle"/>
              <a:bevelB w="13500" h="13500" prst="angle"/>
            </a:sp3d>
          </p:spPr>
          <p:txBody>
            <a:bodyPr rtlCol="0" anchor="ctr"/>
            <a:lstStyle/>
            <a:p>
              <a:pPr algn="ctr"/>
            </a:p>
          </p:txBody>
        </p:sp>
        <p:sp>
          <p:nvSpPr>
            <p:cNvPr id="771" name="直线"/>
            <p:cNvSpPr/>
            <p:nvPr/>
          </p:nvSpPr>
          <p:spPr>
            <a:xfrm>
              <a:off x="599440" y="741680"/>
              <a:ext cx="10911840" cy="0"/>
            </a:xfrm>
            <a:prstGeom prst="line">
              <a:avLst/>
            </a:prstGeom>
            <a:noFill/>
            <a:ln w="9525" cap="flat" cmpd="sng">
              <a:solidFill>
                <a:srgbClr val="92D050"/>
              </a:solidFill>
              <a:prstDash val="solid"/>
              <a:round/>
            </a:ln>
            <a:effectLst>
              <a:outerShdw blurRad="50800" dist="50800" dir="5400000" algn="ctr" rotWithShape="0">
                <a:srgbClr val="92D050">
                  <a:alpha val="99607"/>
                </a:srgbClr>
              </a:outerShdw>
            </a:effectLst>
          </p:spPr>
          <p:txBody>
            <a:bodyPr rtlCol="0" anchor="ctr"/>
            <a:lstStyle/>
            <a:p>
              <a:pPr algn="ctr"/>
            </a:p>
          </p:txBody>
        </p:sp>
      </p:grpSp>
      <p:pic>
        <p:nvPicPr>
          <p:cNvPr id="773" name="图片" descr="C:\Users\Administrator\Desktop\微信图片_20200730113918.png"/>
          <p:cNvPicPr>
            <a:picLocks noChangeAspect="1"/>
          </p:cNvPicPr>
          <p:nvPr/>
        </p:nvPicPr>
        <p:blipFill>
          <a:blip r:embed="rId2" cstate="print"/>
          <a:stretch>
            <a:fillRect/>
          </a:stretch>
        </p:blipFill>
        <p:spPr>
          <a:xfrm>
            <a:off x="-629920" y="-176145"/>
            <a:ext cx="1991359" cy="1292075"/>
          </a:xfrm>
          <a:prstGeom prst="rect">
            <a:avLst/>
          </a:prstGeom>
          <a:noFill/>
          <a:ln w="9525" cap="flat" cmpd="sng">
            <a:noFill/>
            <a:prstDash val="solid"/>
            <a:miter/>
          </a:ln>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4" name="日期占位符 18"/>
          <p:cNvSpPr>
            <a:spLocks noGrp="1"/>
          </p:cNvSpPr>
          <p:nvPr>
            <p:ph type="dt" sz="half" idx="10"/>
          </p:nvPr>
        </p:nvSpPr>
        <p:spPr/>
        <p:txBody>
          <a:bodyPr/>
          <a:lstStyle/>
          <a:p>
            <a:fld id="{36FAA765-A0E2-47A1-91C3-661D103A01D0}" type="datetime1">
              <a:rPr lang="zh-CN" altLang="en-US" smtClean="0"/>
            </a:fld>
            <a:endParaRPr lang="en-US"/>
          </a:p>
        </p:txBody>
      </p:sp>
      <p:grpSp>
        <p:nvGrpSpPr>
          <p:cNvPr id="210" name="组合 9"/>
          <p:cNvGrpSpPr/>
          <p:nvPr/>
        </p:nvGrpSpPr>
        <p:grpSpPr>
          <a:xfrm>
            <a:off x="0" y="182880"/>
            <a:ext cx="12192000" cy="756919"/>
            <a:chOff x="0" y="203200"/>
            <a:chExt cx="12192000" cy="756919"/>
          </a:xfrm>
        </p:grpSpPr>
        <p:sp>
          <p:nvSpPr>
            <p:cNvPr id="1048935" name="TextBox 10"/>
            <p:cNvSpPr txBox="1"/>
            <p:nvPr/>
          </p:nvSpPr>
          <p:spPr>
            <a:xfrm>
              <a:off x="1290320" y="203200"/>
              <a:ext cx="4643120" cy="521970"/>
            </a:xfrm>
            <a:prstGeom prst="rect">
              <a:avLst/>
            </a:prstGeom>
            <a:noFill/>
          </p:spPr>
          <p:txBody>
            <a:bodyPr wrap="square" rtlCol="0">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sp>
          <p:nvSpPr>
            <p:cNvPr id="1048936" name="流程图: 过程 13"/>
            <p:cNvSpPr/>
            <p:nvPr/>
          </p:nvSpPr>
          <p:spPr>
            <a:xfrm>
              <a:off x="0" y="914400"/>
              <a:ext cx="12192000" cy="45719"/>
            </a:xfrm>
            <a:prstGeom prst="flowChartProcess">
              <a:avLst/>
            </a:prstGeom>
            <a:solidFill>
              <a:srgbClr val="92D050"/>
            </a:solidFill>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3145844" name="直接连接符 14"/>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2097402" name="Picture 4" descr="C:\Users\Administrator\Desktop\微信图片_20200730113918.png"/>
          <p:cNvPicPr>
            <a:picLocks noChangeAspect="1" noChangeArrowheads="1"/>
          </p:cNvPicPr>
          <p:nvPr/>
        </p:nvPicPr>
        <p:blipFill>
          <a:blip r:embed="rId1" cstate="print"/>
          <a:srcRect/>
          <a:stretch>
            <a:fillRect/>
          </a:stretch>
        </p:blipFill>
        <p:spPr bwMode="auto">
          <a:xfrm>
            <a:off x="-629920" y="-176145"/>
            <a:ext cx="1991360" cy="1292075"/>
          </a:xfrm>
          <a:prstGeom prst="rect">
            <a:avLst/>
          </a:prstGeom>
          <a:noFill/>
        </p:spPr>
      </p:pic>
      <p:pic>
        <p:nvPicPr>
          <p:cNvPr id="2097403" name="图片 62" descr="前台.JPG"/>
          <p:cNvPicPr>
            <a:picLocks noChangeAspect="1" noChangeArrowheads="1"/>
          </p:cNvPicPr>
          <p:nvPr/>
        </p:nvPicPr>
        <p:blipFill>
          <a:blip r:embed="rId2" cstate="print"/>
          <a:srcRect/>
          <a:stretch>
            <a:fillRect/>
          </a:stretch>
        </p:blipFill>
        <p:spPr>
          <a:xfrm>
            <a:off x="6435090" y="939800"/>
            <a:ext cx="5756910" cy="5917565"/>
          </a:xfrm>
          <a:prstGeom prst="rect">
            <a:avLst/>
          </a:prstGeom>
          <a:noFill/>
          <a:ln>
            <a:noFill/>
          </a:ln>
        </p:spPr>
      </p:pic>
      <p:sp>
        <p:nvSpPr>
          <p:cNvPr id="1048937" name="矩形"/>
          <p:cNvSpPr/>
          <p:nvPr/>
        </p:nvSpPr>
        <p:spPr>
          <a:xfrm>
            <a:off x="-2" y="940038"/>
            <a:ext cx="6290735" cy="6001643"/>
          </a:xfrm>
          <a:prstGeom prst="rect">
            <a:avLst/>
          </a:prstGeom>
          <a:noFill/>
          <a:ln w="9525" cap="flat" cmpd="sng">
            <a:noFill/>
            <a:prstDash val="solid"/>
            <a:round/>
          </a:ln>
        </p:spPr>
        <p:txBody>
          <a:bodyPr vert="horz" wrap="square" lIns="91440" tIns="45720" rIns="91440" bIns="45720" anchor="t" anchorCtr="0">
            <a:spAutoFit/>
          </a:bodyPr>
          <a:lstStyle/>
          <a:p>
            <a:pPr marL="342900" indent="-342900" algn="ctr">
              <a:lnSpc>
                <a:spcPct val="100000"/>
              </a:lnSpc>
              <a:spcBef>
                <a:spcPct val="20000"/>
              </a:spcBef>
              <a:spcAft>
                <a:spcPts val="0"/>
              </a:spcAft>
              <a:buNone/>
            </a:pPr>
            <a:r>
              <a:rPr lang="en-US" altLang="zh-CN" sz="16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         </a:t>
            </a:r>
            <a:r>
              <a:rPr lang="zh-CN" altLang="en-US" sz="2400" b="1" i="0" u="none" strike="noStrike" kern="1200" cap="none" spc="0" baseline="0" dirty="0">
                <a:solidFill>
                  <a:srgbClr val="FF0000"/>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南京</a:t>
            </a:r>
            <a:r>
              <a:rPr lang="zh-CN" altLang="en-US" sz="2400" b="1" dirty="0">
                <a:solidFill>
                  <a:srgbClr val="FF0000"/>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唯一一家国企体检中心</a:t>
            </a:r>
            <a:endParaRPr lang="en-US" altLang="zh-CN" sz="16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endParaRPr>
          </a:p>
          <a:p>
            <a:pPr marL="342900" indent="-342900" algn="l">
              <a:lnSpc>
                <a:spcPct val="100000"/>
              </a:lnSpc>
              <a:spcBef>
                <a:spcPct val="20000"/>
              </a:spcBef>
              <a:spcAft>
                <a:spcPts val="0"/>
              </a:spcAft>
              <a:buNone/>
            </a:pPr>
            <a:r>
              <a:rPr lang="en-US" altLang="zh-CN" sz="16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        </a:t>
            </a:r>
            <a:r>
              <a:rPr lang="zh-CN" altLang="en-US"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新华体检中心是由知名央企、世界500强企业中国</a:t>
            </a:r>
            <a:r>
              <a:rPr lang="zh-CN" altLang="en-US" sz="2000" b="1" i="0" u="none" strike="noStrike" kern="1200" cap="none" spc="0" baseline="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新</a:t>
            </a:r>
            <a:r>
              <a:rPr lang="zh-CN" altLang="en-US" sz="2000" b="1" i="0" u="none" strike="noStrike" kern="1200" cap="none" spc="0" baseline="0" smtClean="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华保险集</a:t>
            </a:r>
            <a:r>
              <a:rPr lang="zh-CN" altLang="en-US"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团投资，目前在全国十六个省市拥有体检分院，拥有着千余名医技精湛的专家队伍，配备着国际一流的医学设备，环境温馨舒适，服务标准规范，在每个流程环节上精耕细作、精益求精。</a:t>
            </a:r>
            <a:endParaRPr lang="en-US" altLang="zh-CN"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endParaRPr>
          </a:p>
          <a:p>
            <a:pPr marL="342900" indent="-342900" algn="l">
              <a:lnSpc>
                <a:spcPct val="100000"/>
              </a:lnSpc>
              <a:spcBef>
                <a:spcPct val="20000"/>
              </a:spcBef>
              <a:spcAft>
                <a:spcPts val="0"/>
              </a:spcAft>
              <a:buNone/>
            </a:pPr>
            <a:r>
              <a:rPr lang="en-US" altLang="zh-CN"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       </a:t>
            </a:r>
            <a:r>
              <a:rPr lang="zh-CN" altLang="en-US" sz="2000" b="1" i="0" u="none" strike="noStrike" kern="1200" cap="none" spc="0" baseline="0" dirty="0" smtClean="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中</a:t>
            </a:r>
            <a:r>
              <a:rPr lang="zh-CN" altLang="en-US"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心以健康管理、医疗服务为主要业务，凭借“保险保障+健康管理”的核心优势，依托连锁化的健康管理中心，为客户提供全生命周期的健康管理服务。</a:t>
            </a:r>
            <a:endParaRPr lang="en-US" altLang="zh-CN"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endParaRPr>
          </a:p>
          <a:p>
            <a:pPr marL="342900" indent="-342900" algn="l">
              <a:lnSpc>
                <a:spcPct val="100000"/>
              </a:lnSpc>
              <a:spcBef>
                <a:spcPct val="20000"/>
              </a:spcBef>
              <a:spcAft>
                <a:spcPts val="0"/>
              </a:spcAft>
              <a:buNone/>
            </a:pPr>
            <a:r>
              <a:rPr lang="en-US" altLang="zh-CN"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       </a:t>
            </a:r>
            <a:r>
              <a:rPr lang="zh-CN" altLang="en-US" sz="2000" b="1" i="0" u="none" strike="noStrike" kern="1200" cap="none" spc="0" baseline="0" dirty="0" smtClean="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南</a:t>
            </a:r>
            <a:r>
              <a:rPr lang="zh-CN" altLang="en-US"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京中心配备了包括罗氏生化仪、罗氏免疫仪、西门子X光机、西门子彩超机、法国麦迪双能X线骨密度仪、日本佳能眼底相机等国际一流的先进的医学检查检验设备。</a:t>
            </a:r>
            <a:endParaRPr lang="en-US" altLang="zh-CN"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endParaRPr>
          </a:p>
          <a:p>
            <a:pPr marL="342900" indent="-342900" algn="l">
              <a:lnSpc>
                <a:spcPct val="100000"/>
              </a:lnSpc>
              <a:spcBef>
                <a:spcPct val="20000"/>
              </a:spcBef>
              <a:spcAft>
                <a:spcPts val="0"/>
              </a:spcAft>
              <a:buNone/>
            </a:pPr>
            <a:r>
              <a:rPr lang="zh-CN" altLang="en-US"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       </a:t>
            </a:r>
            <a:r>
              <a:rPr lang="zh-CN" altLang="en-US" sz="2000" b="1" i="0" u="none" strike="noStrike" kern="1200" cap="none" spc="0" baseline="0" dirty="0" smtClean="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同</a:t>
            </a:r>
            <a:r>
              <a:rPr lang="zh-CN" altLang="en-US"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时中心引进国际先进的管理理念与经验，由众多专家和专业医疗人才组成医学和健康管理服务团队，我们将竭诚为每一位客户全心全意服务</a:t>
            </a:r>
            <a:r>
              <a:rPr lang="zh-CN" altLang="en-US" sz="2000" b="1" i="0" u="none" strike="noStrike" kern="1200" cap="none" spc="0" baseline="0" dirty="0" smtClean="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a:t>
            </a:r>
            <a:r>
              <a:rPr lang="en-US" altLang="zh-CN" sz="2000" b="1" i="0" u="none" strike="noStrike" kern="1200" cap="none" spc="0" baseline="0" dirty="0" smtClean="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     </a:t>
            </a:r>
            <a:r>
              <a:rPr lang="en-US" altLang="zh-CN" sz="2000" b="1" i="0" u="none" strike="noStrike" kern="1200" cap="none" spc="0" baseline="0" dirty="0" smtClean="0">
                <a:solidFill>
                  <a:srgbClr val="FF0000"/>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  </a:t>
            </a:r>
            <a:endParaRPr lang="en-US" altLang="zh-CN"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endParaRPr>
          </a:p>
          <a:p>
            <a:pPr marL="342900" indent="-342900" algn="l">
              <a:lnSpc>
                <a:spcPct val="100000"/>
              </a:lnSpc>
              <a:spcBef>
                <a:spcPct val="20000"/>
              </a:spcBef>
              <a:spcAft>
                <a:spcPts val="0"/>
              </a:spcAft>
              <a:buNone/>
            </a:pPr>
            <a:r>
              <a:rPr lang="en-US" altLang="zh-CN"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rPr>
              <a:t>   </a:t>
            </a:r>
            <a:endParaRPr lang="zh-CN" altLang="en-US" sz="2000" b="1" i="0" u="none" strike="noStrike" kern="1200" cap="none" spc="0" baseline="0" dirty="0">
              <a:solidFill>
                <a:schemeClr val="tx1"/>
              </a:solidFill>
              <a:effectLst>
                <a:outerShdw blurRad="38100" dist="19050" dir="2700000" algn="tl">
                  <a:srgbClr val="000000">
                    <a:alpha val="40000"/>
                  </a:srgbClr>
                </a:outerShdw>
              </a:effectLst>
              <a:latin typeface="宋体" pitchFamily="2" charset="-122"/>
              <a:ea typeface="宋体" pitchFamily="2" charset="-122"/>
              <a:cs typeface="宋体" pitchFamily="2" charset="-122"/>
              <a:sym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04"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45"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46"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405" name="Picture 4" descr="C:\Users\Administrator\Desktop\微信图片_20200730113918.png"/>
          <p:cNvPicPr>
            <a:picLocks noChangeAspect="1" noChangeArrowheads="1"/>
          </p:cNvPicPr>
          <p:nvPr/>
        </p:nvPicPr>
        <p:blipFill>
          <a:blip r:embed="rId2" cstate="print"/>
          <a:srcRect/>
          <a:stretch>
            <a:fillRect/>
          </a:stretch>
        </p:blipFill>
        <p:spPr bwMode="auto">
          <a:xfrm>
            <a:off x="-393700" y="-192020"/>
            <a:ext cx="1991360" cy="1292075"/>
          </a:xfrm>
          <a:prstGeom prst="rect">
            <a:avLst/>
          </a:prstGeom>
          <a:noFill/>
        </p:spPr>
      </p:pic>
      <p:sp>
        <p:nvSpPr>
          <p:cNvPr id="1048938" name="矩形 13"/>
          <p:cNvSpPr/>
          <p:nvPr/>
        </p:nvSpPr>
        <p:spPr>
          <a:xfrm>
            <a:off x="906684" y="242951"/>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
        <p:nvSpPr>
          <p:cNvPr id="1048939" name="对角圆角矩形 17"/>
          <p:cNvSpPr/>
          <p:nvPr/>
        </p:nvSpPr>
        <p:spPr>
          <a:xfrm>
            <a:off x="1008063" y="1208088"/>
            <a:ext cx="2974975" cy="555625"/>
          </a:xfrm>
          <a:custGeom>
            <a:avLst/>
            <a:gdLst>
              <a:gd name="txL" fmla="*/ 0 w 1224136"/>
              <a:gd name="txT" fmla="*/ 0 h 432048"/>
              <a:gd name="txR" fmla="*/ 1224136 w 1224136"/>
              <a:gd name="txB" fmla="*/ 432048 h 432048"/>
            </a:gdLst>
            <a:ahLst/>
            <a:cxnLst>
              <a:cxn ang="0">
                <a:pos x="2147483647" y="2949105"/>
              </a:cxn>
              <a:cxn ang="5898240">
                <a:pos x="2147483647" y="5898251"/>
              </a:cxn>
              <a:cxn ang="11796480">
                <a:pos x="0" y="2949105"/>
              </a:cxn>
              <a:cxn ang="17694720">
                <a:pos x="2147483647" y="0"/>
              </a:cxn>
            </a:cxnLst>
            <a:rect l="txL" t="txT" r="txR" b="txB"/>
            <a:pathLst>
              <a:path w="1224136" h="432048">
                <a:moveTo>
                  <a:pt x="130500" y="0"/>
                </a:moveTo>
                <a:lnTo>
                  <a:pt x="1224136" y="0"/>
                </a:lnTo>
                <a:lnTo>
                  <a:pt x="1224136" y="301548"/>
                </a:lnTo>
                <a:cubicBezTo>
                  <a:pt x="1224136" y="373621"/>
                  <a:pt x="1165709" y="432047"/>
                  <a:pt x="1093636" y="432048"/>
                </a:cubicBezTo>
                <a:lnTo>
                  <a:pt x="0" y="432048"/>
                </a:lnTo>
                <a:lnTo>
                  <a:pt x="0" y="130500"/>
                </a:lnTo>
                <a:cubicBezTo>
                  <a:pt x="0" y="58426"/>
                  <a:pt x="58426" y="0"/>
                  <a:pt x="130499" y="0"/>
                </a:cubicBezTo>
                <a:lnTo>
                  <a:pt x="130500" y="0"/>
                </a:lnTo>
                <a:close/>
              </a:path>
            </a:pathLst>
          </a:custGeom>
          <a:solidFill>
            <a:srgbClr val="0070C0"/>
          </a:solidFill>
          <a:ln w="9525">
            <a:noFill/>
          </a:ln>
        </p:spPr>
        <p:txBody>
          <a:bodyPr lIns="121917" tIns="60958" rIns="121917" bIns="60958" anchor="ctr"/>
          <a:lstStyle/>
          <a:p>
            <a:pPr algn="ctr" eaLnBrk="0" hangingPunct="0">
              <a:lnSpc>
                <a:spcPts val="2175"/>
              </a:lnSpc>
              <a:buFont typeface="Wingdings" panose="05000000000000000000" pitchFamily="2" charset="2"/>
            </a:pPr>
            <a:r>
              <a:rPr lang="zh-CN" altLang="en-US" sz="2500" b="1" dirty="0">
                <a:solidFill>
                  <a:schemeClr val="bg1"/>
                </a:solidFill>
                <a:latin typeface="方正兰亭中黑_GBK"/>
                <a:ea typeface="方正兰亭中黑_GBK"/>
                <a:sym typeface="Franklin Gothic Book" panose="020B0503020102020204"/>
              </a:rPr>
              <a:t>专业团队</a:t>
            </a:r>
            <a:endParaRPr lang="zh-CN" altLang="en-US" sz="2500" b="1" dirty="0">
              <a:solidFill>
                <a:schemeClr val="bg1"/>
              </a:solidFill>
              <a:latin typeface="方正兰亭中黑_GBK"/>
              <a:ea typeface="方正兰亭中黑_GBK"/>
              <a:sym typeface="Franklin Gothic Book" panose="020B0503020102020204"/>
            </a:endParaRPr>
          </a:p>
        </p:txBody>
      </p:sp>
      <p:sp>
        <p:nvSpPr>
          <p:cNvPr id="1048940" name="Text Box 5"/>
          <p:cNvSpPr txBox="1"/>
          <p:nvPr/>
        </p:nvSpPr>
        <p:spPr>
          <a:xfrm>
            <a:off x="719138" y="1892300"/>
            <a:ext cx="3360737" cy="3816350"/>
          </a:xfrm>
          <a:prstGeom prst="rect">
            <a:avLst/>
          </a:prstGeom>
          <a:noFill/>
          <a:ln w="9525">
            <a:noFill/>
          </a:ln>
        </p:spPr>
        <p:txBody>
          <a:bodyPr lIns="121917" tIns="60958" rIns="121917" bIns="60958">
            <a:spAutoFit/>
          </a:bodyPr>
          <a:lstStyle/>
          <a:p>
            <a:pPr eaLnBrk="0" hangingPunct="0">
              <a:lnSpc>
                <a:spcPct val="150000"/>
              </a:lnSpc>
              <a:buFont typeface="Arial" panose="020B0604020202020204" pitchFamily="34" charset="0"/>
            </a:pPr>
            <a:r>
              <a:rPr lang="zh-CN" altLang="en-US" sz="1600" dirty="0">
                <a:latin typeface="微软雅黑" panose="020B0503020204020204" charset="-122"/>
                <a:ea typeface="微软雅黑" panose="020B0503020204020204" charset="-122"/>
                <a:sym typeface="Franklin Gothic Book" panose="020B0503020102020204"/>
              </a:rPr>
              <a:t>        </a:t>
            </a:r>
            <a:r>
              <a:rPr lang="zh-CN" altLang="en-US" sz="1600" b="1" dirty="0">
                <a:latin typeface="微软雅黑" panose="020B0503020204020204" charset="-122"/>
                <a:ea typeface="微软雅黑" panose="020B0503020204020204" charset="-122"/>
                <a:sym typeface="Franklin Gothic Book" panose="020B0503020102020204"/>
              </a:rPr>
              <a:t>医疗服务团队汇聚了来自知名医院的专家学者和技术精英</a:t>
            </a:r>
            <a:endParaRPr lang="zh-CN" altLang="en-US" sz="1600" b="1" dirty="0">
              <a:latin typeface="微软雅黑" panose="020B0503020204020204" charset="-122"/>
              <a:ea typeface="微软雅黑" panose="020B0503020204020204" charset="-122"/>
              <a:sym typeface="Franklin Gothic Book" panose="020B0503020102020204"/>
            </a:endParaRPr>
          </a:p>
          <a:p>
            <a:pPr eaLnBrk="0" hangingPunct="0">
              <a:lnSpc>
                <a:spcPct val="150000"/>
              </a:lnSpc>
              <a:buFont typeface="Arial" panose="020B0604020202020204" pitchFamily="34" charset="0"/>
            </a:pPr>
            <a:r>
              <a:rPr lang="zh-CN" altLang="en-US" sz="1600" b="1" dirty="0">
                <a:latin typeface="微软雅黑" panose="020B0503020204020204" charset="-122"/>
                <a:ea typeface="微软雅黑" panose="020B0503020204020204" charset="-122"/>
                <a:sym typeface="Franklin Gothic Book" panose="020B0503020102020204"/>
              </a:rPr>
              <a:t>       </a:t>
            </a:r>
            <a:r>
              <a:rPr lang="zh-CN" altLang="en-US" sz="1600" dirty="0">
                <a:latin typeface="微软雅黑" panose="020B0503020204020204" charset="-122"/>
                <a:ea typeface="微软雅黑" panose="020B0503020204020204" charset="-122"/>
                <a:sym typeface="Franklin Gothic Book" panose="020B0503020102020204"/>
              </a:rPr>
              <a:t>南京健管中心目前拥有医护团队</a:t>
            </a:r>
            <a:r>
              <a:rPr lang="en-US" altLang="zh-CN" sz="1600" dirty="0">
                <a:latin typeface="微软雅黑" panose="020B0503020204020204" charset="-122"/>
                <a:ea typeface="微软雅黑" panose="020B0503020204020204" charset="-122"/>
                <a:sym typeface="Franklin Gothic Book" panose="020B0503020102020204"/>
              </a:rPr>
              <a:t>100</a:t>
            </a:r>
            <a:r>
              <a:rPr lang="zh-CN" altLang="en-US" sz="1600" dirty="0">
                <a:latin typeface="微软雅黑" panose="020B0503020204020204" charset="-122"/>
                <a:ea typeface="微软雅黑" panose="020B0503020204020204" charset="-122"/>
                <a:sym typeface="Franklin Gothic Book" panose="020B0503020102020204"/>
              </a:rPr>
              <a:t>多人，医护人员来自于三甲医院，看报告做检查的医生都三副主任级别以上医师。</a:t>
            </a:r>
            <a:endParaRPr lang="zh-CN" altLang="en-US" sz="1600" dirty="0">
              <a:latin typeface="微软雅黑" panose="020B0503020204020204" charset="-122"/>
              <a:ea typeface="微软雅黑" panose="020B0503020204020204" charset="-122"/>
              <a:sym typeface="Franklin Gothic Book" panose="020B0503020102020204"/>
            </a:endParaRPr>
          </a:p>
          <a:p>
            <a:pPr eaLnBrk="0" hangingPunct="0">
              <a:lnSpc>
                <a:spcPct val="150000"/>
              </a:lnSpc>
              <a:buFont typeface="Arial" panose="020B0604020202020204" pitchFamily="34" charset="0"/>
            </a:pPr>
            <a:r>
              <a:rPr lang="zh-CN" altLang="en-US" sz="1600" dirty="0">
                <a:latin typeface="微软雅黑" panose="020B0503020204020204" charset="-122"/>
                <a:ea typeface="微软雅黑" panose="020B0503020204020204" charset="-122"/>
                <a:sym typeface="Franklin Gothic Book" panose="020B0503020102020204"/>
              </a:rPr>
              <a:t>       新华健管中心秉承专业制胜的理念，不但让客户感受享受高端的体检环境，更保证了体检结果的准确性。</a:t>
            </a:r>
            <a:endParaRPr lang="zh-CN" altLang="en-US" sz="1600" dirty="0">
              <a:latin typeface="微软雅黑" panose="020B0503020204020204" charset="-122"/>
              <a:ea typeface="微软雅黑" panose="020B0503020204020204" charset="-122"/>
              <a:sym typeface="Franklin Gothic Book" panose="020B0503020102020204"/>
            </a:endParaRPr>
          </a:p>
        </p:txBody>
      </p:sp>
      <p:pic>
        <p:nvPicPr>
          <p:cNvPr id="2097406" name="Picture 3"/>
          <p:cNvPicPr>
            <a:picLocks noChangeAspect="1"/>
          </p:cNvPicPr>
          <p:nvPr/>
        </p:nvPicPr>
        <p:blipFill>
          <a:blip r:embed="rId3" cstate="print"/>
          <a:stretch>
            <a:fillRect/>
          </a:stretch>
        </p:blipFill>
        <p:spPr>
          <a:xfrm>
            <a:off x="5327650" y="0"/>
            <a:ext cx="5761038" cy="3209925"/>
          </a:xfrm>
          <a:prstGeom prst="rect">
            <a:avLst/>
          </a:prstGeom>
          <a:noFill/>
          <a:ln w="9525">
            <a:noFill/>
          </a:ln>
        </p:spPr>
      </p:pic>
      <p:pic>
        <p:nvPicPr>
          <p:cNvPr id="2097407" name="Picture 4" descr="DSCN0332"/>
          <p:cNvPicPr>
            <a:picLocks noChangeAspect="1" noChangeArrowheads="1"/>
          </p:cNvPicPr>
          <p:nvPr/>
        </p:nvPicPr>
        <p:blipFill>
          <a:blip r:embed="rId4" cstate="print"/>
          <a:srcRect/>
          <a:stretch>
            <a:fillRect/>
          </a:stretch>
        </p:blipFill>
        <p:spPr bwMode="auto">
          <a:xfrm>
            <a:off x="4079875" y="3333750"/>
            <a:ext cx="3790950" cy="2695575"/>
          </a:xfrm>
          <a:prstGeom prst="rect">
            <a:avLst/>
          </a:prstGeom>
          <a:noFill/>
          <a:ln w="9525">
            <a:noFill/>
            <a:miter lim="800000"/>
            <a:headEnd/>
            <a:tailEnd/>
          </a:ln>
          <a:effectLst>
            <a:outerShdw dist="107763" dir="18900000" algn="ctr" rotWithShape="0">
              <a:srgbClr val="808080">
                <a:alpha val="50000"/>
              </a:srgbClr>
            </a:outerShdw>
          </a:effectLst>
        </p:spPr>
      </p:pic>
      <p:pic>
        <p:nvPicPr>
          <p:cNvPr id="2097408" name="Picture 2" descr="C:\Users\Administrator\Desktop\导诊2.JPG"/>
          <p:cNvPicPr>
            <a:picLocks noChangeAspect="1"/>
          </p:cNvPicPr>
          <p:nvPr/>
        </p:nvPicPr>
        <p:blipFill>
          <a:blip r:embed="rId5" cstate="print"/>
          <a:stretch>
            <a:fillRect/>
          </a:stretch>
        </p:blipFill>
        <p:spPr>
          <a:xfrm>
            <a:off x="8145681" y="3346287"/>
            <a:ext cx="3327400" cy="26873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09"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47"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48"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410" name="Picture 4" descr="C:\Users\Administrator\Desktop\微信图片_20200730113918.png"/>
          <p:cNvPicPr>
            <a:picLocks noChangeAspect="1" noChangeArrowheads="1"/>
          </p:cNvPicPr>
          <p:nvPr/>
        </p:nvPicPr>
        <p:blipFill>
          <a:blip r:embed="rId2" cstate="print"/>
          <a:srcRect/>
          <a:stretch>
            <a:fillRect/>
          </a:stretch>
        </p:blipFill>
        <p:spPr bwMode="auto">
          <a:xfrm>
            <a:off x="-393700" y="-192020"/>
            <a:ext cx="1991360" cy="1292075"/>
          </a:xfrm>
          <a:prstGeom prst="rect">
            <a:avLst/>
          </a:prstGeom>
          <a:noFill/>
        </p:spPr>
      </p:pic>
      <p:sp>
        <p:nvSpPr>
          <p:cNvPr id="1048941" name="矩形 13"/>
          <p:cNvSpPr/>
          <p:nvPr/>
        </p:nvSpPr>
        <p:spPr>
          <a:xfrm>
            <a:off x="906684" y="242951"/>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
        <p:nvSpPr>
          <p:cNvPr id="1048942" name="TextBox 9"/>
          <p:cNvSpPr txBox="1"/>
          <p:nvPr/>
        </p:nvSpPr>
        <p:spPr>
          <a:xfrm>
            <a:off x="260033" y="864235"/>
            <a:ext cx="3627437" cy="523875"/>
          </a:xfrm>
          <a:prstGeom prst="rect">
            <a:avLst/>
          </a:prstGeom>
          <a:noFill/>
          <a:ln w="9525">
            <a:noFill/>
          </a:ln>
        </p:spPr>
        <p:txBody>
          <a:bodyPr lIns="91438" tIns="45719" rIns="91438" bIns="45719">
            <a:spAutoFit/>
          </a:bodyPr>
          <a:lstStyle/>
          <a:p>
            <a:pPr algn="dist"/>
            <a:r>
              <a:rPr lang="zh-CN" altLang="en-US" sz="2800" dirty="0">
                <a:solidFill>
                  <a:schemeClr val="accent1"/>
                </a:solidFill>
                <a:latin typeface="微软雅黑" panose="020B0503020204020204" charset="-122"/>
                <a:ea typeface="微软雅黑" panose="020B0503020204020204" charset="-122"/>
              </a:rPr>
              <a:t>先进</a:t>
            </a:r>
            <a:r>
              <a:rPr lang="en-US" altLang="zh-CN" sz="2800" dirty="0">
                <a:solidFill>
                  <a:schemeClr val="accent1"/>
                </a:solidFill>
                <a:latin typeface="微软雅黑" panose="020B0503020204020204" charset="-122"/>
                <a:ea typeface="微软雅黑" panose="020B0503020204020204" charset="-122"/>
              </a:rPr>
              <a:t>·</a:t>
            </a:r>
            <a:r>
              <a:rPr lang="zh-CN" altLang="en-US" sz="2800" dirty="0">
                <a:solidFill>
                  <a:schemeClr val="accent1"/>
                </a:solidFill>
                <a:latin typeface="微软雅黑" panose="020B0503020204020204" charset="-122"/>
                <a:ea typeface="微软雅黑" panose="020B0503020204020204" charset="-122"/>
              </a:rPr>
              <a:t>检测设备</a:t>
            </a:r>
            <a:endParaRPr lang="zh-CN" altLang="en-US" sz="2800" dirty="0">
              <a:solidFill>
                <a:schemeClr val="accent1"/>
              </a:solidFill>
              <a:latin typeface="微软雅黑" panose="020B0503020204020204" charset="-122"/>
              <a:ea typeface="微软雅黑" panose="020B0503020204020204" charset="-122"/>
            </a:endParaRPr>
          </a:p>
        </p:txBody>
      </p:sp>
      <p:pic>
        <p:nvPicPr>
          <p:cNvPr id="2097411" name="Picture 1"/>
          <p:cNvPicPr>
            <a:picLocks noChangeAspect="1"/>
          </p:cNvPicPr>
          <p:nvPr/>
        </p:nvPicPr>
        <p:blipFill>
          <a:blip r:embed="rId3" cstate="print"/>
          <a:srcRect t="5441" r="3598" b="15656"/>
          <a:stretch>
            <a:fillRect/>
          </a:stretch>
        </p:blipFill>
        <p:spPr>
          <a:xfrm>
            <a:off x="260350" y="1388110"/>
            <a:ext cx="3051810" cy="2672715"/>
          </a:xfrm>
          <a:prstGeom prst="rect">
            <a:avLst/>
          </a:prstGeom>
          <a:noFill/>
          <a:ln w="9525">
            <a:noFill/>
          </a:ln>
        </p:spPr>
      </p:pic>
      <p:pic>
        <p:nvPicPr>
          <p:cNvPr id="2097412" name="Picture 5" descr="图标"/>
          <p:cNvPicPr>
            <a:picLocks noChangeAspect="1"/>
          </p:cNvPicPr>
          <p:nvPr/>
        </p:nvPicPr>
        <p:blipFill>
          <a:blip r:embed="rId4" cstate="print"/>
          <a:stretch>
            <a:fillRect/>
          </a:stretch>
        </p:blipFill>
        <p:spPr>
          <a:xfrm>
            <a:off x="3888105" y="1196340"/>
            <a:ext cx="1705610" cy="473075"/>
          </a:xfrm>
          <a:prstGeom prst="rect">
            <a:avLst/>
          </a:prstGeom>
          <a:noFill/>
          <a:ln w="9525">
            <a:noFill/>
          </a:ln>
        </p:spPr>
      </p:pic>
      <p:sp>
        <p:nvSpPr>
          <p:cNvPr id="1048943" name="矩形 23"/>
          <p:cNvSpPr/>
          <p:nvPr/>
        </p:nvSpPr>
        <p:spPr>
          <a:xfrm>
            <a:off x="3404235" y="1657350"/>
            <a:ext cx="2360295" cy="2609215"/>
          </a:xfrm>
          <a:prstGeom prst="rect">
            <a:avLst/>
          </a:prstGeom>
          <a:solidFill>
            <a:srgbClr val="F2F2F2"/>
          </a:solidFill>
          <a:ln w="9525" cap="flat" cmpd="sng">
            <a:solidFill>
              <a:schemeClr val="bg1"/>
            </a:solidFill>
            <a:prstDash val="solid"/>
            <a:miter/>
            <a:headEnd type="none" w="med" len="med"/>
            <a:tailEnd type="none" w="med" len="med"/>
          </a:ln>
        </p:spPr>
        <p:txBody>
          <a:bodyPr anchor="t"/>
          <a:lstStyle/>
          <a:p>
            <a:pPr>
              <a:buFont typeface="Arial" panose="020B0604020202020204" pitchFamily="34" charset="0"/>
            </a:pPr>
            <a:endParaRPr lang="en-US" altLang="zh-CN" sz="2000" b="1" dirty="0">
              <a:latin typeface="微软雅黑" panose="020B0503020204020204" charset="-122"/>
              <a:ea typeface="微软雅黑" panose="020B0503020204020204" charset="-122"/>
            </a:endParaRPr>
          </a:p>
          <a:p>
            <a:pPr>
              <a:buFont typeface="Arial" panose="020B0604020202020204" pitchFamily="34" charset="0"/>
            </a:pPr>
            <a:r>
              <a:rPr lang="zh-CN" altLang="en-US" sz="1200" b="1" dirty="0">
                <a:latin typeface="微软雅黑" panose="020B0503020204020204" charset="-122"/>
                <a:ea typeface="微软雅黑" panose="020B0503020204020204" charset="-122"/>
              </a:rPr>
              <a:t>德国西门子</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en-US" altLang="zh-CN" sz="1200" b="1" dirty="0">
                <a:latin typeface="微软雅黑" panose="020B0503020204020204" charset="-122"/>
                <a:ea typeface="微软雅黑" panose="020B0503020204020204" charset="-122"/>
              </a:rPr>
              <a:t>DR</a:t>
            </a:r>
            <a:r>
              <a:rPr lang="zh-CN" altLang="en-US" sz="1200" b="1" dirty="0">
                <a:latin typeface="微软雅黑" panose="020B0503020204020204" charset="-122"/>
                <a:ea typeface="微软雅黑" panose="020B0503020204020204" charset="-122"/>
              </a:rPr>
              <a:t>全数字化高清平板</a:t>
            </a:r>
            <a:r>
              <a:rPr lang="en-US" altLang="zh-CN" sz="1200" b="1" dirty="0">
                <a:latin typeface="微软雅黑" panose="020B0503020204020204" charset="-122"/>
                <a:ea typeface="微软雅黑" panose="020B0503020204020204" charset="-122"/>
              </a:rPr>
              <a:t>X</a:t>
            </a:r>
            <a:r>
              <a:rPr lang="zh-CN" altLang="en-US" sz="1200" b="1" dirty="0">
                <a:latin typeface="微软雅黑" panose="020B0503020204020204" charset="-122"/>
                <a:ea typeface="微软雅黑" panose="020B0503020204020204" charset="-122"/>
              </a:rPr>
              <a:t>光机</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en-US" altLang="zh-CN" sz="1200" b="1" dirty="0">
                <a:latin typeface="微软雅黑" panose="020B0503020204020204" charset="-122"/>
                <a:ea typeface="微软雅黑" panose="020B0503020204020204" charset="-122"/>
              </a:rPr>
              <a:t>       DR</a:t>
            </a:r>
            <a:r>
              <a:rPr lang="zh-CN" altLang="en-US" sz="1200" b="1" dirty="0">
                <a:latin typeface="微软雅黑" panose="020B0503020204020204" charset="-122"/>
                <a:ea typeface="微软雅黑" panose="020B0503020204020204" charset="-122"/>
              </a:rPr>
              <a:t>全数字化高清平板</a:t>
            </a:r>
            <a:r>
              <a:rPr lang="en-US" altLang="zh-CN" sz="1200" b="1" dirty="0">
                <a:latin typeface="微软雅黑" panose="020B0503020204020204" charset="-122"/>
                <a:ea typeface="微软雅黑" panose="020B0503020204020204" charset="-122"/>
              </a:rPr>
              <a:t>X</a:t>
            </a:r>
            <a:r>
              <a:rPr lang="zh-CN" altLang="en-US" sz="1200" b="1" dirty="0">
                <a:latin typeface="微软雅黑" panose="020B0503020204020204" charset="-122"/>
                <a:ea typeface="微软雅黑" panose="020B0503020204020204" charset="-122"/>
              </a:rPr>
              <a:t>光机是国际最新型影像学设备，移动化平板探测器满足客户任意部位</a:t>
            </a:r>
            <a:r>
              <a:rPr lang="en-US" altLang="zh-CN" sz="1200" b="1" dirty="0">
                <a:latin typeface="微软雅黑" panose="020B0503020204020204" charset="-122"/>
                <a:ea typeface="微软雅黑" panose="020B0503020204020204" charset="-122"/>
              </a:rPr>
              <a:t>X</a:t>
            </a:r>
            <a:r>
              <a:rPr lang="zh-CN" altLang="en-US" sz="1200" b="1" dirty="0">
                <a:latin typeface="微软雅黑" panose="020B0503020204020204" charset="-122"/>
                <a:ea typeface="微软雅黑" panose="020B0503020204020204" charset="-122"/>
              </a:rPr>
              <a:t>光检查需要，像素超过</a:t>
            </a:r>
            <a:r>
              <a:rPr lang="en-US" altLang="zh-CN" sz="1200" b="1" dirty="0">
                <a:latin typeface="微软雅黑" panose="020B0503020204020204" charset="-122"/>
                <a:ea typeface="微软雅黑" panose="020B0503020204020204" charset="-122"/>
              </a:rPr>
              <a:t>750</a:t>
            </a:r>
            <a:r>
              <a:rPr lang="zh-CN" altLang="en-US" sz="1200" b="1" dirty="0">
                <a:latin typeface="微软雅黑" panose="020B0503020204020204" charset="-122"/>
                <a:ea typeface="微软雅黑" panose="020B0503020204020204" charset="-122"/>
              </a:rPr>
              <a:t>万，曝光时间仅</a:t>
            </a:r>
            <a:r>
              <a:rPr lang="en-US" altLang="zh-CN" sz="1200" b="1" dirty="0">
                <a:latin typeface="微软雅黑" panose="020B0503020204020204" charset="-122"/>
                <a:ea typeface="微软雅黑" panose="020B0503020204020204" charset="-122"/>
              </a:rPr>
              <a:t>1</a:t>
            </a:r>
            <a:r>
              <a:rPr lang="zh-CN" altLang="en-US" sz="1200" b="1" dirty="0">
                <a:latin typeface="微软雅黑" panose="020B0503020204020204" charset="-122"/>
                <a:ea typeface="微软雅黑" panose="020B0503020204020204" charset="-122"/>
              </a:rPr>
              <a:t>毫秒，可最大限度缩短客户等待时间。辐射量采用国际公认的欧洲环保标准，对客户进行有效的保护。数字成像，具备时时传输功能，支持远程会诊。</a:t>
            </a:r>
            <a:endParaRPr lang="zh-CN" altLang="en-US" sz="1200" b="1" dirty="0">
              <a:latin typeface="微软雅黑" panose="020B0503020204020204" charset="-122"/>
              <a:ea typeface="微软雅黑" panose="020B0503020204020204" charset="-122"/>
            </a:endParaRPr>
          </a:p>
          <a:p>
            <a:pPr>
              <a:buFont typeface="Arial" panose="020B0604020202020204" pitchFamily="34" charset="0"/>
            </a:pPr>
            <a:endParaRPr lang="zh-CN" altLang="en-US" sz="1200" b="1" dirty="0">
              <a:latin typeface="微软雅黑" panose="020B0503020204020204" charset="-122"/>
              <a:ea typeface="微软雅黑" panose="020B0503020204020204" charset="-122"/>
            </a:endParaRPr>
          </a:p>
        </p:txBody>
      </p:sp>
      <p:pic>
        <p:nvPicPr>
          <p:cNvPr id="2097413" name="图片 6" descr="西门子x-300.JPG"/>
          <p:cNvPicPr>
            <a:picLocks noChangeAspect="1"/>
          </p:cNvPicPr>
          <p:nvPr/>
        </p:nvPicPr>
        <p:blipFill>
          <a:blip r:embed="rId5" cstate="print"/>
          <a:srcRect t="3070" b="7889"/>
          <a:stretch>
            <a:fillRect/>
          </a:stretch>
        </p:blipFill>
        <p:spPr>
          <a:xfrm>
            <a:off x="259080" y="4060190"/>
            <a:ext cx="2921635" cy="2797810"/>
          </a:xfrm>
          <a:prstGeom prst="rect">
            <a:avLst/>
          </a:prstGeom>
          <a:noFill/>
          <a:ln w="9525">
            <a:noFill/>
          </a:ln>
        </p:spPr>
      </p:pic>
      <p:sp>
        <p:nvSpPr>
          <p:cNvPr id="1048944" name="TextBox 10"/>
          <p:cNvSpPr txBox="1"/>
          <p:nvPr/>
        </p:nvSpPr>
        <p:spPr>
          <a:xfrm>
            <a:off x="3573780" y="4360545"/>
            <a:ext cx="2019935" cy="2306955"/>
          </a:xfrm>
          <a:prstGeom prst="rect">
            <a:avLst/>
          </a:prstGeom>
          <a:noFill/>
          <a:ln w="9525">
            <a:noFill/>
          </a:ln>
        </p:spPr>
        <p:txBody>
          <a:bodyPr wrap="square" anchor="t">
            <a:spAutoFit/>
          </a:bodyPr>
          <a:lstStyle/>
          <a:p>
            <a:pPr>
              <a:buFont typeface="Arial" panose="020B0604020202020204" pitchFamily="34" charset="0"/>
            </a:pPr>
            <a:r>
              <a:rPr lang="zh-CN" altLang="en-US" sz="1200" b="1" dirty="0">
                <a:latin typeface="微软雅黑" panose="020B0503020204020204" charset="-122"/>
                <a:ea typeface="微软雅黑" panose="020B0503020204020204" charset="-122"/>
              </a:rPr>
              <a:t>德国西门子</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en-US" altLang="zh-CN" sz="1200" b="1" dirty="0">
                <a:latin typeface="微软雅黑" panose="020B0503020204020204" charset="-122"/>
                <a:ea typeface="微软雅黑" panose="020B0503020204020204" charset="-122"/>
              </a:rPr>
              <a:t>Acuson X300</a:t>
            </a:r>
            <a:r>
              <a:rPr lang="zh-CN" altLang="en-US" sz="1200" b="1" dirty="0">
                <a:latin typeface="微软雅黑" panose="020B0503020204020204" charset="-122"/>
                <a:ea typeface="微软雅黑" panose="020B0503020204020204" charset="-122"/>
              </a:rPr>
              <a:t>、</a:t>
            </a:r>
            <a:r>
              <a:rPr lang="en-US" altLang="zh-CN" sz="1200" b="1" dirty="0">
                <a:latin typeface="微软雅黑" panose="020B0503020204020204" charset="-122"/>
                <a:ea typeface="微软雅黑" panose="020B0503020204020204" charset="-122"/>
              </a:rPr>
              <a:t>Acuson X150</a:t>
            </a:r>
            <a:r>
              <a:rPr lang="zh-CN" altLang="en-US" sz="1200" b="1" dirty="0">
                <a:latin typeface="微软雅黑" panose="020B0503020204020204" charset="-122"/>
                <a:ea typeface="微软雅黑" panose="020B0503020204020204" charset="-122"/>
              </a:rPr>
              <a:t>数字化彩超</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zh-CN" altLang="en-US" sz="1200" b="1" dirty="0">
                <a:latin typeface="微软雅黑" panose="020B0503020204020204" charset="-122"/>
                <a:ea typeface="微软雅黑" panose="020B0503020204020204" charset="-122"/>
              </a:rPr>
              <a:t>       </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en-US" altLang="zh-CN" sz="1200" b="1" dirty="0">
                <a:latin typeface="微软雅黑" panose="020B0503020204020204" charset="-122"/>
                <a:ea typeface="微软雅黑" panose="020B0503020204020204" charset="-122"/>
              </a:rPr>
              <a:t>       </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zh-CN" altLang="en-US" sz="1200" b="1" dirty="0">
                <a:latin typeface="微软雅黑" panose="020B0503020204020204" charset="-122"/>
                <a:ea typeface="微软雅黑" panose="020B0503020204020204" charset="-122"/>
              </a:rPr>
              <a:t>       本中心配备</a:t>
            </a:r>
            <a:r>
              <a:rPr lang="zh-CN" altLang="en-US" sz="1200" b="1" dirty="0">
                <a:solidFill>
                  <a:schemeClr val="tx2"/>
                </a:solidFill>
                <a:latin typeface="微软雅黑" panose="020B0503020204020204" charset="-122"/>
                <a:ea typeface="微软雅黑" panose="020B0503020204020204" charset="-122"/>
              </a:rPr>
              <a:t>*台**彩超</a:t>
            </a:r>
            <a:r>
              <a:rPr lang="zh-CN" altLang="en-US" sz="1200" b="1" dirty="0">
                <a:latin typeface="微软雅黑" panose="020B0503020204020204" charset="-122"/>
                <a:ea typeface="微软雅黑" panose="020B0503020204020204" charset="-122"/>
              </a:rPr>
              <a:t>，可进行颈动脉、甲状腺、心脏、乳腺、腹部、盆腔、妇科、泌尿系统等部位的超声检查。在体检高峰时</a:t>
            </a:r>
            <a:r>
              <a:rPr lang="zh-CN" altLang="en-US" sz="1200" b="1" dirty="0">
                <a:solidFill>
                  <a:schemeClr val="tx2"/>
                </a:solidFill>
                <a:latin typeface="微软雅黑" panose="020B0503020204020204" charset="-122"/>
                <a:ea typeface="微软雅黑" panose="020B0503020204020204" charset="-122"/>
              </a:rPr>
              <a:t>*台彩超</a:t>
            </a:r>
            <a:r>
              <a:rPr lang="zh-CN" altLang="en-US" sz="1200" b="1" dirty="0">
                <a:latin typeface="微软雅黑" panose="020B0503020204020204" charset="-122"/>
                <a:ea typeface="微软雅黑" panose="020B0503020204020204" charset="-122"/>
              </a:rPr>
              <a:t>同时工作，可最大限度的提高体检通过率。</a:t>
            </a:r>
            <a:endParaRPr lang="zh-CN" altLang="en-US" sz="1200" b="1" dirty="0">
              <a:latin typeface="微软雅黑" panose="020B0503020204020204" charset="-122"/>
              <a:ea typeface="微软雅黑" panose="020B0503020204020204" charset="-122"/>
            </a:endParaRPr>
          </a:p>
        </p:txBody>
      </p:sp>
      <p:pic>
        <p:nvPicPr>
          <p:cNvPr id="2097414" name="Picture 3" descr="G:\展业资料\照片\DSC_0588.jpg"/>
          <p:cNvPicPr>
            <a:picLocks noChangeAspect="1"/>
          </p:cNvPicPr>
          <p:nvPr/>
        </p:nvPicPr>
        <p:blipFill>
          <a:blip r:embed="rId6" cstate="print"/>
          <a:srcRect l="24437" t="6937" b="18469"/>
          <a:stretch>
            <a:fillRect/>
          </a:stretch>
        </p:blipFill>
        <p:spPr>
          <a:xfrm>
            <a:off x="6237605" y="914400"/>
            <a:ext cx="2720975" cy="2743200"/>
          </a:xfrm>
          <a:prstGeom prst="rect">
            <a:avLst/>
          </a:prstGeom>
          <a:noFill/>
          <a:ln w="9525">
            <a:noFill/>
          </a:ln>
        </p:spPr>
      </p:pic>
      <p:sp>
        <p:nvSpPr>
          <p:cNvPr id="1048945" name="TextBox 8"/>
          <p:cNvSpPr txBox="1"/>
          <p:nvPr/>
        </p:nvSpPr>
        <p:spPr>
          <a:xfrm>
            <a:off x="9431338" y="914400"/>
            <a:ext cx="2593975" cy="1938338"/>
          </a:xfrm>
          <a:prstGeom prst="rect">
            <a:avLst/>
          </a:prstGeom>
          <a:noFill/>
          <a:ln w="9525">
            <a:noFill/>
          </a:ln>
        </p:spPr>
        <p:txBody>
          <a:bodyPr anchor="t">
            <a:spAutoFit/>
          </a:bodyPr>
          <a:lstStyle/>
          <a:p>
            <a:pPr>
              <a:buFont typeface="Arial" panose="020B0604020202020204" pitchFamily="34" charset="0"/>
            </a:pPr>
            <a:r>
              <a:rPr lang="zh-CN" altLang="en-US" sz="1200" b="1" dirty="0">
                <a:latin typeface="微软雅黑" panose="020B0503020204020204" charset="-122"/>
                <a:ea typeface="微软雅黑" panose="020B0503020204020204" charset="-122"/>
              </a:rPr>
              <a:t>瑞士罗氏</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en-US" altLang="zh-CN" sz="1200" b="1" dirty="0">
                <a:latin typeface="微软雅黑" panose="020B0503020204020204" charset="-122"/>
                <a:ea typeface="微软雅黑" panose="020B0503020204020204" charset="-122"/>
              </a:rPr>
              <a:t>                                                                                                                                                                                                                                                                                                                                                                                                                                                                                                                                                                                                                                                                                                                                                                                                                                                                                                                                                                                                                                                                                                                                                                                                                                                                                                                                                                                                                                                                                                                                                                                                                                                                                                                                                                                                                                                                                                                                                                                                                                                                                                                                                                                                                                                                                                                                                                                                                                                                                                                                                                                                                                                                                                                                                                                                                                                                                                                                                                                                                                                                                                                                                                                                                                                                                                                                                                                                                                                                                                                                                                     </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zh-CN" altLang="en-US" sz="1200" b="1"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 </a:t>
            </a:r>
            <a:r>
              <a:rPr lang="zh-CN" altLang="en-US" sz="1200" b="1" dirty="0">
                <a:latin typeface="微软雅黑" panose="020B0503020204020204" charset="-122"/>
                <a:ea typeface="微软雅黑" panose="020B0503020204020204" charset="-122"/>
              </a:rPr>
              <a:t>罗氏是全球最大的生物技术公司，全自动生化免疫一体机可同时自动化、快速准确的检测生化、免疫指标，一个血样标本可同时检测上百种指标，避免客户重复抽血等现象。结合使用罗氏原装试剂，确保检验结果高度准确，为目前市场上检查项目最全的机型之一。</a:t>
            </a:r>
            <a:endParaRPr lang="zh-CN" altLang="en-US" sz="1200" b="1" dirty="0">
              <a:latin typeface="微软雅黑" panose="020B0503020204020204" charset="-122"/>
              <a:ea typeface="微软雅黑" panose="020B0503020204020204" charset="-122"/>
            </a:endParaRPr>
          </a:p>
        </p:txBody>
      </p:sp>
      <p:pic>
        <p:nvPicPr>
          <p:cNvPr id="2097415" name="Picture 2" descr="G:\展业资料\照片\DSC_0562.jpg"/>
          <p:cNvPicPr>
            <a:picLocks noChangeAspect="1"/>
          </p:cNvPicPr>
          <p:nvPr/>
        </p:nvPicPr>
        <p:blipFill>
          <a:blip r:embed="rId7" cstate="print"/>
          <a:srcRect l="5367" t="3030" r="8768" b="13010"/>
          <a:stretch>
            <a:fillRect/>
          </a:stretch>
        </p:blipFill>
        <p:spPr>
          <a:xfrm>
            <a:off x="6291580" y="3752850"/>
            <a:ext cx="2667635" cy="3105150"/>
          </a:xfrm>
          <a:prstGeom prst="rect">
            <a:avLst/>
          </a:prstGeom>
          <a:noFill/>
          <a:ln w="9525">
            <a:noFill/>
          </a:ln>
        </p:spPr>
      </p:pic>
      <p:pic>
        <p:nvPicPr>
          <p:cNvPr id="2097416" name="Picture 16" descr="medilink"/>
          <p:cNvPicPr>
            <a:picLocks noChangeAspect="1"/>
          </p:cNvPicPr>
          <p:nvPr/>
        </p:nvPicPr>
        <p:blipFill>
          <a:blip r:embed="rId8" cstate="print"/>
          <a:stretch>
            <a:fillRect/>
          </a:stretch>
        </p:blipFill>
        <p:spPr>
          <a:xfrm>
            <a:off x="9644063" y="3616325"/>
            <a:ext cx="1479550" cy="436563"/>
          </a:xfrm>
          <a:prstGeom prst="rect">
            <a:avLst/>
          </a:prstGeom>
          <a:noFill/>
          <a:ln w="9525">
            <a:noFill/>
          </a:ln>
        </p:spPr>
      </p:pic>
      <p:sp>
        <p:nvSpPr>
          <p:cNvPr id="1048946" name="矩形 14"/>
          <p:cNvSpPr/>
          <p:nvPr/>
        </p:nvSpPr>
        <p:spPr>
          <a:xfrm>
            <a:off x="9287510" y="4135755"/>
            <a:ext cx="2738120" cy="2491740"/>
          </a:xfrm>
          <a:prstGeom prst="rect">
            <a:avLst/>
          </a:prstGeom>
          <a:noFill/>
          <a:ln w="9525">
            <a:noFill/>
          </a:ln>
        </p:spPr>
        <p:txBody>
          <a:bodyPr wrap="square" anchor="t">
            <a:spAutoFit/>
          </a:bodyPr>
          <a:lstStyle/>
          <a:p>
            <a:pPr>
              <a:buFont typeface="Arial" panose="020B0604020202020204" pitchFamily="34" charset="0"/>
            </a:pPr>
            <a:r>
              <a:rPr lang="zh-CN" altLang="en-US" sz="1200" b="1" dirty="0">
                <a:latin typeface="微软雅黑" panose="020B0503020204020204" charset="-122"/>
                <a:ea typeface="微软雅黑" panose="020B0503020204020204" charset="-122"/>
              </a:rPr>
              <a:t>法国麦迪</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zh-CN" altLang="en-US" sz="1200" b="1" dirty="0">
                <a:latin typeface="微软雅黑" panose="020B0503020204020204" charset="-122"/>
                <a:ea typeface="微软雅黑" panose="020B0503020204020204" charset="-122"/>
              </a:rPr>
              <a:t>双能</a:t>
            </a:r>
            <a:r>
              <a:rPr lang="en-US" altLang="zh-CN" sz="1200" b="1" dirty="0">
                <a:latin typeface="微软雅黑" panose="020B0503020204020204" charset="-122"/>
                <a:ea typeface="微软雅黑" panose="020B0503020204020204" charset="-122"/>
              </a:rPr>
              <a:t>X</a:t>
            </a:r>
            <a:r>
              <a:rPr lang="zh-CN" altLang="en-US" sz="1200" b="1" dirty="0">
                <a:latin typeface="微软雅黑" panose="020B0503020204020204" charset="-122"/>
                <a:ea typeface="微软雅黑" panose="020B0503020204020204" charset="-122"/>
              </a:rPr>
              <a:t>线骨密度仪</a:t>
            </a:r>
            <a:endParaRPr lang="en-US" altLang="zh-CN" sz="1200" b="1" dirty="0">
              <a:latin typeface="微软雅黑" panose="020B0503020204020204" charset="-122"/>
              <a:ea typeface="微软雅黑" panose="020B0503020204020204" charset="-122"/>
            </a:endParaRPr>
          </a:p>
          <a:p>
            <a:pPr>
              <a:buFont typeface="Arial" panose="020B0604020202020204" pitchFamily="34" charset="0"/>
            </a:pPr>
            <a:r>
              <a:rPr lang="en-US" altLang="zh-CN" sz="1200" b="1" dirty="0">
                <a:latin typeface="微软雅黑" panose="020B0503020204020204" charset="-122"/>
                <a:ea typeface="微软雅黑" panose="020B0503020204020204" charset="-122"/>
              </a:rPr>
              <a:t>       </a:t>
            </a:r>
            <a:r>
              <a:rPr lang="zh-CN" altLang="en-US" sz="1200" b="1" dirty="0">
                <a:latin typeface="微软雅黑" panose="020B0503020204020204" charset="-122"/>
                <a:ea typeface="微软雅黑" panose="020B0503020204020204" charset="-122"/>
              </a:rPr>
              <a:t>法国麦迪双能</a:t>
            </a:r>
            <a:r>
              <a:rPr lang="en-US" altLang="zh-CN" sz="1200" b="1" dirty="0">
                <a:latin typeface="微软雅黑" panose="020B0503020204020204" charset="-122"/>
                <a:ea typeface="微软雅黑" panose="020B0503020204020204" charset="-122"/>
              </a:rPr>
              <a:t>X</a:t>
            </a:r>
            <a:r>
              <a:rPr lang="zh-CN" altLang="en-US" sz="1200" b="1" dirty="0">
                <a:latin typeface="微软雅黑" panose="020B0503020204020204" charset="-122"/>
                <a:ea typeface="微软雅黑" panose="020B0503020204020204" charset="-122"/>
              </a:rPr>
              <a:t>线骨密度仪   利用双能</a:t>
            </a:r>
            <a:r>
              <a:rPr lang="en-US" altLang="zh-CN" sz="1200" b="1" dirty="0">
                <a:latin typeface="微软雅黑" panose="020B0503020204020204" charset="-122"/>
                <a:ea typeface="微软雅黑" panose="020B0503020204020204" charset="-122"/>
              </a:rPr>
              <a:t>X</a:t>
            </a:r>
            <a:r>
              <a:rPr lang="zh-CN" altLang="en-US" sz="1200" b="1" dirty="0">
                <a:latin typeface="微软雅黑" panose="020B0503020204020204" charset="-122"/>
                <a:ea typeface="微软雅黑" panose="020B0503020204020204" charset="-122"/>
              </a:rPr>
              <a:t>线对全身骨质疏松易发部位进行扫描，为诊断骨质疏松症提供国际金标准，并可计算骨钙丢失率和预测骨折风险。设备扫描时间快，采用欧洲环保标准射线辐射量极低，距扫描床</a:t>
            </a:r>
            <a:r>
              <a:rPr lang="en-US" altLang="zh-CN" sz="1200" b="1" dirty="0">
                <a:latin typeface="微软雅黑" panose="020B0503020204020204" charset="-122"/>
                <a:ea typeface="微软雅黑" panose="020B0503020204020204" charset="-122"/>
              </a:rPr>
              <a:t>1</a:t>
            </a:r>
            <a:r>
              <a:rPr lang="zh-CN" altLang="en-US" sz="1200" b="1" dirty="0">
                <a:latin typeface="微软雅黑" panose="020B0503020204020204" charset="-122"/>
                <a:ea typeface="微软雅黑" panose="020B0503020204020204" charset="-122"/>
              </a:rPr>
              <a:t>米射线辐射量便近似为零。也是目前较为前沿的、国际卫生组织公认的测量骨密度的金标准，为临床诊断骨质疏松提供较为精准的参考依据。</a:t>
            </a:r>
            <a:endParaRPr lang="zh-CN" altLang="en-US" sz="1200" b="1" dirty="0">
              <a:latin typeface="微软雅黑" panose="020B0503020204020204" charset="-122"/>
              <a:ea typeface="微软雅黑" panose="020B0503020204020204" charset="-122"/>
            </a:endParaRPr>
          </a:p>
          <a:p>
            <a:pPr>
              <a:buFont typeface="Arial" panose="020B0604020202020204" pitchFamily="34" charset="0"/>
            </a:pPr>
            <a:endParaRPr lang="zh-CN" altLang="en-US" sz="12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17"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49"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sp>
        <p:nvSpPr>
          <p:cNvPr id="1048947" name="日期占位符 18"/>
          <p:cNvSpPr>
            <a:spLocks noGrp="1"/>
          </p:cNvSpPr>
          <p:nvPr>
            <p:ph type="dt" sz="half" idx="10"/>
          </p:nvPr>
        </p:nvSpPr>
        <p:spPr/>
        <p:txBody>
          <a:bodyPr/>
          <a:lstStyle/>
          <a:p>
            <a:fld id="{36FAA765-A0E2-47A1-91C3-661D103A01D0}" type="datetime1">
              <a:rPr lang="zh-CN" altLang="en-US" smtClean="0"/>
            </a:fld>
            <a:endParaRPr lang="en-US"/>
          </a:p>
        </p:txBody>
      </p:sp>
      <p:cxnSp>
        <p:nvCxnSpPr>
          <p:cNvPr id="3145850"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418" name="Picture 4" descr="C:\Users\Administrator\Desktop\微信图片_20200730113918.png"/>
          <p:cNvPicPr>
            <a:picLocks noChangeAspect="1" noChangeArrowheads="1"/>
          </p:cNvPicPr>
          <p:nvPr/>
        </p:nvPicPr>
        <p:blipFill>
          <a:blip r:embed="rId2" cstate="print"/>
          <a:srcRect/>
          <a:stretch>
            <a:fillRect/>
          </a:stretch>
        </p:blipFill>
        <p:spPr bwMode="auto">
          <a:xfrm>
            <a:off x="-393700" y="-192020"/>
            <a:ext cx="1991360" cy="1292075"/>
          </a:xfrm>
          <a:prstGeom prst="rect">
            <a:avLst/>
          </a:prstGeom>
          <a:noFill/>
        </p:spPr>
      </p:pic>
      <p:sp>
        <p:nvSpPr>
          <p:cNvPr id="1048948" name="矩形 13"/>
          <p:cNvSpPr/>
          <p:nvPr/>
        </p:nvSpPr>
        <p:spPr>
          <a:xfrm>
            <a:off x="906684" y="242951"/>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pic>
        <p:nvPicPr>
          <p:cNvPr id="2097422" name="Picture 5" descr="C:\Users\Administrator\Desktop\照片 982.jpg"/>
          <p:cNvPicPr>
            <a:picLocks noChangeAspect="1"/>
          </p:cNvPicPr>
          <p:nvPr/>
        </p:nvPicPr>
        <p:blipFill>
          <a:blip r:embed="rId3" cstate="print"/>
          <a:stretch>
            <a:fillRect/>
          </a:stretch>
        </p:blipFill>
        <p:spPr>
          <a:xfrm>
            <a:off x="5883275" y="4450715"/>
            <a:ext cx="6308090" cy="2379345"/>
          </a:xfrm>
          <a:prstGeom prst="rect">
            <a:avLst/>
          </a:prstGeom>
          <a:noFill/>
          <a:ln w="9525">
            <a:noFill/>
          </a:ln>
        </p:spPr>
      </p:pic>
      <p:pic>
        <p:nvPicPr>
          <p:cNvPr id="2" name="图片 1"/>
          <p:cNvPicPr>
            <a:picLocks noChangeAspect="1"/>
          </p:cNvPicPr>
          <p:nvPr/>
        </p:nvPicPr>
        <p:blipFill>
          <a:blip r:embed="rId4"/>
          <a:stretch>
            <a:fillRect/>
          </a:stretch>
        </p:blipFill>
        <p:spPr>
          <a:xfrm>
            <a:off x="0" y="4450715"/>
            <a:ext cx="5883910" cy="2383155"/>
          </a:xfrm>
          <a:prstGeom prst="rect">
            <a:avLst/>
          </a:prstGeom>
        </p:spPr>
      </p:pic>
      <p:pic>
        <p:nvPicPr>
          <p:cNvPr id="3" name="图片 2"/>
          <p:cNvPicPr>
            <a:picLocks noChangeAspect="1"/>
          </p:cNvPicPr>
          <p:nvPr/>
        </p:nvPicPr>
        <p:blipFill>
          <a:blip r:embed="rId5"/>
          <a:stretch>
            <a:fillRect/>
          </a:stretch>
        </p:blipFill>
        <p:spPr>
          <a:xfrm>
            <a:off x="5830570" y="751840"/>
            <a:ext cx="6361430" cy="3719195"/>
          </a:xfrm>
          <a:prstGeom prst="rect">
            <a:avLst/>
          </a:prstGeom>
        </p:spPr>
      </p:pic>
      <p:pic>
        <p:nvPicPr>
          <p:cNvPr id="4" name="图片 3"/>
          <p:cNvPicPr>
            <a:picLocks noChangeAspect="1"/>
          </p:cNvPicPr>
          <p:nvPr/>
        </p:nvPicPr>
        <p:blipFill>
          <a:blip r:embed="rId6"/>
          <a:stretch>
            <a:fillRect/>
          </a:stretch>
        </p:blipFill>
        <p:spPr>
          <a:xfrm>
            <a:off x="0" y="751840"/>
            <a:ext cx="5829935" cy="3718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23"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noFill/>
          <a:ln w="9525">
            <a:noFill/>
            <a:miter lim="800000"/>
            <a:headEnd/>
            <a:tailEnd/>
          </a:ln>
        </p:spPr>
      </p:pic>
      <p:cxnSp>
        <p:nvCxnSpPr>
          <p:cNvPr id="3145851"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52"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424" name="Picture 4" descr="C:\Users\Administrator\Desktop\微信图片_20200730113918.png"/>
          <p:cNvPicPr>
            <a:picLocks noChangeAspect="1" noChangeArrowheads="1"/>
          </p:cNvPicPr>
          <p:nvPr/>
        </p:nvPicPr>
        <p:blipFill>
          <a:blip r:embed="rId2" cstate="print"/>
          <a:srcRect/>
          <a:stretch>
            <a:fillRect/>
          </a:stretch>
        </p:blipFill>
        <p:spPr bwMode="auto">
          <a:xfrm>
            <a:off x="-393700" y="-192020"/>
            <a:ext cx="1991360" cy="1292075"/>
          </a:xfrm>
          <a:prstGeom prst="rect">
            <a:avLst/>
          </a:prstGeom>
          <a:noFill/>
        </p:spPr>
      </p:pic>
      <p:sp>
        <p:nvSpPr>
          <p:cNvPr id="1048949" name="矩形 13"/>
          <p:cNvSpPr/>
          <p:nvPr/>
        </p:nvSpPr>
        <p:spPr>
          <a:xfrm>
            <a:off x="906684" y="242951"/>
            <a:ext cx="4512774" cy="954107"/>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800" b="1" i="1" dirty="0">
              <a:solidFill>
                <a:srgbClr val="00B050"/>
              </a:solidFill>
            </a:endParaRPr>
          </a:p>
        </p:txBody>
      </p:sp>
      <p:sp>
        <p:nvSpPr>
          <p:cNvPr id="1048950" name="TextBox 5"/>
          <p:cNvSpPr txBox="1"/>
          <p:nvPr/>
        </p:nvSpPr>
        <p:spPr>
          <a:xfrm>
            <a:off x="613093" y="843280"/>
            <a:ext cx="3073400" cy="490538"/>
          </a:xfrm>
          <a:prstGeom prst="rect">
            <a:avLst/>
          </a:prstGeom>
          <a:noFill/>
          <a:ln w="9525">
            <a:noFill/>
          </a:ln>
        </p:spPr>
        <p:txBody>
          <a:bodyPr lIns="78883" tIns="39443" rIns="78883" bIns="39443">
            <a:spAutoFit/>
          </a:bodyPr>
          <a:lstStyle/>
          <a:p>
            <a:pPr algn="dist"/>
            <a:r>
              <a:rPr lang="en-US" altLang="en-US" sz="2700" b="1" dirty="0">
                <a:solidFill>
                  <a:srgbClr val="0070C0"/>
                </a:solidFill>
                <a:latin typeface="微软雅黑" panose="020B0503020204020204" charset="-122"/>
                <a:ea typeface="微软雅黑" panose="020B0503020204020204" charset="-122"/>
              </a:rPr>
              <a:t>南京分院详细地址</a:t>
            </a:r>
            <a:endParaRPr lang="en-US" altLang="en-US" sz="2700" b="1" dirty="0">
              <a:solidFill>
                <a:srgbClr val="0070C0"/>
              </a:solidFill>
              <a:latin typeface="微软雅黑" panose="020B0503020204020204" charset="-122"/>
              <a:ea typeface="微软雅黑" panose="020B0503020204020204" charset="-122"/>
            </a:endParaRPr>
          </a:p>
        </p:txBody>
      </p:sp>
      <p:pic>
        <p:nvPicPr>
          <p:cNvPr id="2097425" name="Picture 4"/>
          <p:cNvPicPr>
            <a:picLocks noChangeAspect="1"/>
          </p:cNvPicPr>
          <p:nvPr/>
        </p:nvPicPr>
        <p:blipFill>
          <a:blip r:embed="rId3" cstate="print"/>
          <a:stretch>
            <a:fillRect/>
          </a:stretch>
        </p:blipFill>
        <p:spPr>
          <a:xfrm>
            <a:off x="234950" y="1333818"/>
            <a:ext cx="6094413" cy="4200525"/>
          </a:xfrm>
          <a:prstGeom prst="rect">
            <a:avLst/>
          </a:prstGeom>
          <a:noFill/>
          <a:ln w="9525">
            <a:noFill/>
          </a:ln>
        </p:spPr>
      </p:pic>
      <p:sp>
        <p:nvSpPr>
          <p:cNvPr id="1048951" name="文本框 1"/>
          <p:cNvSpPr txBox="1"/>
          <p:nvPr/>
        </p:nvSpPr>
        <p:spPr>
          <a:xfrm>
            <a:off x="6329680" y="1099820"/>
            <a:ext cx="5902325" cy="4307840"/>
          </a:xfrm>
          <a:prstGeom prst="rect">
            <a:avLst/>
          </a:prstGeom>
          <a:noFill/>
          <a:ln w="9525">
            <a:noFill/>
          </a:ln>
        </p:spPr>
        <p:txBody>
          <a:bodyPr wrap="square">
            <a:spAutoFit/>
          </a:bodyPr>
          <a:lstStyle/>
          <a:p>
            <a:endParaRPr lang="zh-CN" altLang="en-US" sz="1400" dirty="0">
              <a:solidFill>
                <a:srgbClr val="000000"/>
              </a:solidFill>
              <a:latin typeface="微软雅黑" panose="020B0503020204020204" charset="-122"/>
              <a:ea typeface="微软雅黑" panose="020B0503020204020204" charset="-122"/>
            </a:endParaRPr>
          </a:p>
          <a:p>
            <a:r>
              <a:rPr lang="zh-CN" altLang="en-US" sz="2000" b="1" dirty="0">
                <a:solidFill>
                  <a:srgbClr val="95352F"/>
                </a:solidFill>
                <a:latin typeface="微软雅黑" panose="020B0503020204020204" charset="-122"/>
                <a:ea typeface="微软雅黑" panose="020B0503020204020204" charset="-122"/>
              </a:rPr>
              <a:t>轨道交通：</a:t>
            </a:r>
            <a:endParaRPr lang="zh-CN" altLang="en-US" sz="2000" dirty="0">
              <a:solidFill>
                <a:srgbClr val="000000"/>
              </a:solidFill>
              <a:latin typeface="微软雅黑" panose="020B0503020204020204" charset="-122"/>
              <a:ea typeface="微软雅黑" panose="020B0503020204020204" charset="-122"/>
            </a:endParaRPr>
          </a:p>
          <a:p>
            <a:r>
              <a:rPr lang="zh-CN" altLang="en-US" sz="2000" dirty="0">
                <a:solidFill>
                  <a:srgbClr val="000000"/>
                </a:solidFill>
                <a:latin typeface="微软雅黑" panose="020B0503020204020204" charset="-122"/>
                <a:ea typeface="微软雅黑" panose="020B0503020204020204" charset="-122"/>
              </a:rPr>
              <a:t>地铁</a:t>
            </a:r>
            <a:r>
              <a:rPr lang="zh-CN" altLang="en-US" sz="2000" dirty="0">
                <a:solidFill>
                  <a:srgbClr val="FF0000"/>
                </a:solidFill>
                <a:latin typeface="微软雅黑" panose="020B0503020204020204" charset="-122"/>
                <a:ea typeface="微软雅黑" panose="020B0503020204020204" charset="-122"/>
              </a:rPr>
              <a:t>二号线</a:t>
            </a:r>
            <a:r>
              <a:rPr lang="zh-CN" altLang="en-US" sz="2000" dirty="0">
                <a:solidFill>
                  <a:srgbClr val="000000"/>
                </a:solidFill>
                <a:latin typeface="微软雅黑" panose="020B0503020204020204" charset="-122"/>
                <a:ea typeface="微软雅黑" panose="020B0503020204020204" charset="-122"/>
              </a:rPr>
              <a:t>至兴隆大街（</a:t>
            </a:r>
            <a:r>
              <a:rPr lang="en-US" altLang="zh-CN" sz="2000" dirty="0">
                <a:solidFill>
                  <a:srgbClr val="000000"/>
                </a:solidFill>
                <a:latin typeface="微软雅黑" panose="020B0503020204020204" charset="-122"/>
                <a:ea typeface="微软雅黑" panose="020B0503020204020204" charset="-122"/>
              </a:rPr>
              <a:t>2</a:t>
            </a:r>
            <a:r>
              <a:rPr lang="zh-CN" altLang="en-US" sz="2000" dirty="0">
                <a:solidFill>
                  <a:srgbClr val="000000"/>
                </a:solidFill>
                <a:latin typeface="微软雅黑" panose="020B0503020204020204" charset="-122"/>
                <a:ea typeface="微软雅黑" panose="020B0503020204020204" charset="-122"/>
              </a:rPr>
              <a:t>口）出站步行</a:t>
            </a:r>
            <a:r>
              <a:rPr lang="en-US" sz="2000" dirty="0">
                <a:solidFill>
                  <a:srgbClr val="000000"/>
                </a:solidFill>
                <a:latin typeface="微软雅黑" panose="020B0503020204020204" charset="-122"/>
                <a:ea typeface="微软雅黑" panose="020B0503020204020204" charset="-122"/>
              </a:rPr>
              <a:t>500</a:t>
            </a:r>
            <a:r>
              <a:rPr lang="zh-CN" altLang="en-US" sz="2000" dirty="0">
                <a:solidFill>
                  <a:srgbClr val="000000"/>
                </a:solidFill>
                <a:latin typeface="微软雅黑" panose="020B0503020204020204" charset="-122"/>
                <a:ea typeface="微软雅黑" panose="020B0503020204020204" charset="-122"/>
              </a:rPr>
              <a:t>米</a:t>
            </a:r>
            <a:endParaRPr lang="zh-CN" altLang="en-US" sz="2000" dirty="0">
              <a:solidFill>
                <a:srgbClr val="000000"/>
              </a:solidFill>
              <a:latin typeface="微软雅黑" panose="020B0503020204020204" charset="-122"/>
              <a:ea typeface="微软雅黑" panose="020B0503020204020204" charset="-122"/>
            </a:endParaRPr>
          </a:p>
          <a:p>
            <a:endParaRPr lang="zh-CN" altLang="en-US" sz="2000" dirty="0">
              <a:solidFill>
                <a:srgbClr val="000000"/>
              </a:solidFill>
              <a:latin typeface="微软雅黑" panose="020B0503020204020204" charset="-122"/>
              <a:ea typeface="微软雅黑" panose="020B0503020204020204" charset="-122"/>
            </a:endParaRPr>
          </a:p>
          <a:p>
            <a:r>
              <a:rPr lang="zh-CN" altLang="en-US" sz="2000" b="1" dirty="0">
                <a:solidFill>
                  <a:srgbClr val="95352F"/>
                </a:solidFill>
                <a:latin typeface="微软雅黑" panose="020B0503020204020204" charset="-122"/>
                <a:ea typeface="微软雅黑" panose="020B0503020204020204" charset="-122"/>
              </a:rPr>
              <a:t>乘车路线：</a:t>
            </a:r>
            <a:endParaRPr lang="zh-CN" altLang="en-US" sz="2000" dirty="0">
              <a:solidFill>
                <a:srgbClr val="000000"/>
              </a:solidFill>
              <a:latin typeface="微软雅黑" panose="020B0503020204020204" charset="-122"/>
              <a:ea typeface="微软雅黑" panose="020B0503020204020204" charset="-122"/>
            </a:endParaRPr>
          </a:p>
          <a:p>
            <a:r>
              <a:rPr lang="zh-CN" altLang="en-US" sz="2000" dirty="0">
                <a:solidFill>
                  <a:srgbClr val="000000"/>
                </a:solidFill>
                <a:latin typeface="微软雅黑" panose="020B0503020204020204" charset="-122"/>
                <a:ea typeface="微软雅黑" panose="020B0503020204020204" charset="-122"/>
              </a:rPr>
              <a:t>乘坐</a:t>
            </a:r>
            <a:r>
              <a:rPr lang="en-US" altLang="zh-CN" sz="2000" dirty="0">
                <a:solidFill>
                  <a:srgbClr val="000000"/>
                </a:solidFill>
                <a:latin typeface="微软雅黑" panose="020B0503020204020204" charset="-122"/>
                <a:ea typeface="微软雅黑" panose="020B0503020204020204" charset="-122"/>
              </a:rPr>
              <a:t>41</a:t>
            </a:r>
            <a:r>
              <a:rPr lang="zh-CN" altLang="en-US" sz="2000" dirty="0">
                <a:solidFill>
                  <a:srgbClr val="000000"/>
                </a:solidFill>
                <a:latin typeface="微软雅黑" panose="020B0503020204020204" charset="-122"/>
                <a:ea typeface="微软雅黑" panose="020B0503020204020204" charset="-122"/>
              </a:rPr>
              <a:t>路，</a:t>
            </a:r>
            <a:r>
              <a:rPr lang="en-US" altLang="zh-CN" sz="2000" dirty="0">
                <a:solidFill>
                  <a:srgbClr val="000000"/>
                </a:solidFill>
                <a:latin typeface="微软雅黑" panose="020B0503020204020204" charset="-122"/>
                <a:ea typeface="微软雅黑" panose="020B0503020204020204" charset="-122"/>
                <a:sym typeface="+mn-ea"/>
              </a:rPr>
              <a:t>129</a:t>
            </a:r>
            <a:r>
              <a:rPr lang="zh-CN" altLang="en-US" sz="2000" dirty="0">
                <a:solidFill>
                  <a:srgbClr val="000000"/>
                </a:solidFill>
                <a:latin typeface="微软雅黑" panose="020B0503020204020204" charset="-122"/>
                <a:ea typeface="微软雅黑" panose="020B0503020204020204" charset="-122"/>
                <a:sym typeface="+mn-ea"/>
              </a:rPr>
              <a:t>路，</a:t>
            </a:r>
            <a:r>
              <a:rPr lang="en-US" altLang="zh-CN" sz="2000" dirty="0">
                <a:solidFill>
                  <a:srgbClr val="000000"/>
                </a:solidFill>
                <a:latin typeface="微软雅黑" panose="020B0503020204020204" charset="-122"/>
                <a:ea typeface="微软雅黑" panose="020B0503020204020204" charset="-122"/>
              </a:rPr>
              <a:t>134</a:t>
            </a:r>
            <a:r>
              <a:rPr lang="zh-CN" altLang="en-US" sz="2000" dirty="0">
                <a:solidFill>
                  <a:srgbClr val="000000"/>
                </a:solidFill>
                <a:latin typeface="微软雅黑" panose="020B0503020204020204" charset="-122"/>
                <a:ea typeface="微软雅黑" panose="020B0503020204020204" charset="-122"/>
              </a:rPr>
              <a:t>路，</a:t>
            </a:r>
            <a:r>
              <a:rPr lang="en-US" altLang="zh-CN" sz="2000" dirty="0">
                <a:solidFill>
                  <a:srgbClr val="000000"/>
                </a:solidFill>
                <a:latin typeface="微软雅黑" panose="020B0503020204020204" charset="-122"/>
                <a:ea typeface="微软雅黑" panose="020B0503020204020204" charset="-122"/>
                <a:sym typeface="+mn-ea"/>
              </a:rPr>
              <a:t>160</a:t>
            </a:r>
            <a:r>
              <a:rPr lang="zh-CN" altLang="en-US" sz="2000" dirty="0">
                <a:solidFill>
                  <a:srgbClr val="000000"/>
                </a:solidFill>
                <a:latin typeface="微软雅黑" panose="020B0503020204020204" charset="-122"/>
                <a:ea typeface="微软雅黑" panose="020B0503020204020204" charset="-122"/>
                <a:sym typeface="+mn-ea"/>
              </a:rPr>
              <a:t>路，</a:t>
            </a:r>
            <a:r>
              <a:rPr lang="en-US" altLang="zh-CN" sz="2000" dirty="0">
                <a:solidFill>
                  <a:srgbClr val="000000"/>
                </a:solidFill>
                <a:latin typeface="微软雅黑" panose="020B0503020204020204" charset="-122"/>
                <a:ea typeface="微软雅黑" panose="020B0503020204020204" charset="-122"/>
              </a:rPr>
              <a:t>170</a:t>
            </a:r>
            <a:r>
              <a:rPr lang="zh-CN" altLang="en-US" sz="2000" dirty="0">
                <a:solidFill>
                  <a:srgbClr val="000000"/>
                </a:solidFill>
                <a:latin typeface="微软雅黑" panose="020B0503020204020204" charset="-122"/>
                <a:ea typeface="微软雅黑" panose="020B0503020204020204" charset="-122"/>
              </a:rPr>
              <a:t>路，</a:t>
            </a:r>
            <a:r>
              <a:rPr lang="en-US" altLang="zh-CN" sz="2000" dirty="0">
                <a:solidFill>
                  <a:srgbClr val="000000"/>
                </a:solidFill>
                <a:latin typeface="微软雅黑" panose="020B0503020204020204" charset="-122"/>
                <a:ea typeface="微软雅黑" panose="020B0503020204020204" charset="-122"/>
              </a:rPr>
              <a:t>186</a:t>
            </a:r>
            <a:r>
              <a:rPr lang="zh-CN" altLang="en-US" sz="2000" dirty="0">
                <a:solidFill>
                  <a:srgbClr val="000000"/>
                </a:solidFill>
                <a:latin typeface="微软雅黑" panose="020B0503020204020204" charset="-122"/>
                <a:ea typeface="微软雅黑" panose="020B0503020204020204" charset="-122"/>
              </a:rPr>
              <a:t>路，公交车至</a:t>
            </a:r>
            <a:r>
              <a:rPr lang="zh-CN" altLang="en-US" sz="2000" dirty="0">
                <a:solidFill>
                  <a:srgbClr val="FF0000"/>
                </a:solidFill>
                <a:latin typeface="微软雅黑" panose="020B0503020204020204" charset="-122"/>
                <a:ea typeface="微软雅黑" panose="020B0503020204020204" charset="-122"/>
              </a:rPr>
              <a:t>庐山路</a:t>
            </a:r>
            <a:r>
              <a:rPr lang="en-US" altLang="zh-CN" sz="2000" dirty="0">
                <a:solidFill>
                  <a:srgbClr val="FF0000"/>
                </a:solidFill>
                <a:latin typeface="微软雅黑" panose="020B0503020204020204" charset="-122"/>
                <a:ea typeface="微软雅黑" panose="020B0503020204020204" charset="-122"/>
              </a:rPr>
              <a:t>·松花江东街站</a:t>
            </a:r>
            <a:r>
              <a:rPr lang="zh-CN" altLang="en-US" sz="2000" dirty="0">
                <a:solidFill>
                  <a:srgbClr val="000000"/>
                </a:solidFill>
                <a:latin typeface="微软雅黑" panose="020B0503020204020204" charset="-122"/>
                <a:ea typeface="微软雅黑" panose="020B0503020204020204" charset="-122"/>
              </a:rPr>
              <a:t>下车步行</a:t>
            </a:r>
            <a:r>
              <a:rPr lang="en-US" altLang="zh-CN" sz="2000" dirty="0">
                <a:solidFill>
                  <a:srgbClr val="000000"/>
                </a:solidFill>
                <a:latin typeface="微软雅黑" panose="020B0503020204020204" charset="-122"/>
                <a:ea typeface="微软雅黑" panose="020B0503020204020204" charset="-122"/>
              </a:rPr>
              <a:t>200</a:t>
            </a:r>
            <a:r>
              <a:rPr lang="zh-CN" altLang="en-US" sz="2000" dirty="0">
                <a:solidFill>
                  <a:srgbClr val="000000"/>
                </a:solidFill>
                <a:latin typeface="微软雅黑" panose="020B0503020204020204" charset="-122"/>
                <a:ea typeface="微软雅黑" panose="020B0503020204020204" charset="-122"/>
              </a:rPr>
              <a:t>米</a:t>
            </a:r>
            <a:endParaRPr lang="zh-CN" altLang="en-US" sz="2000" dirty="0">
              <a:solidFill>
                <a:srgbClr val="000000"/>
              </a:solidFill>
              <a:latin typeface="微软雅黑" panose="020B0503020204020204" charset="-122"/>
              <a:ea typeface="微软雅黑" panose="020B0503020204020204" charset="-122"/>
            </a:endParaRPr>
          </a:p>
          <a:p>
            <a:endParaRPr lang="zh-CN" altLang="en-US" sz="2000" dirty="0">
              <a:solidFill>
                <a:srgbClr val="000000"/>
              </a:solidFill>
              <a:latin typeface="微软雅黑" panose="020B0503020204020204" charset="-122"/>
              <a:ea typeface="微软雅黑" panose="020B0503020204020204" charset="-122"/>
            </a:endParaRPr>
          </a:p>
          <a:p>
            <a:r>
              <a:rPr lang="en-US" altLang="zh-CN" sz="2000" dirty="0">
                <a:solidFill>
                  <a:srgbClr val="000000"/>
                </a:solidFill>
                <a:latin typeface="微软雅黑" panose="020B0503020204020204" charset="-122"/>
                <a:ea typeface="微软雅黑" panose="020B0503020204020204" charset="-122"/>
                <a:sym typeface="+mn-ea"/>
              </a:rPr>
              <a:t>7</a:t>
            </a:r>
            <a:r>
              <a:rPr lang="zh-CN" altLang="en-US" sz="2000" dirty="0">
                <a:solidFill>
                  <a:srgbClr val="000000"/>
                </a:solidFill>
                <a:latin typeface="微软雅黑" panose="020B0503020204020204" charset="-122"/>
                <a:ea typeface="微软雅黑" panose="020B0503020204020204" charset="-122"/>
                <a:sym typeface="+mn-ea"/>
              </a:rPr>
              <a:t>路，</a:t>
            </a:r>
            <a:r>
              <a:rPr lang="en-US" altLang="zh-CN" sz="2000" dirty="0">
                <a:solidFill>
                  <a:srgbClr val="000000"/>
                </a:solidFill>
                <a:latin typeface="微软雅黑" panose="020B0503020204020204" charset="-122"/>
                <a:ea typeface="微软雅黑" panose="020B0503020204020204" charset="-122"/>
                <a:sym typeface="+mn-ea"/>
              </a:rPr>
              <a:t>57</a:t>
            </a:r>
            <a:r>
              <a:rPr lang="zh-CN" altLang="en-US" sz="2000" dirty="0">
                <a:solidFill>
                  <a:srgbClr val="000000"/>
                </a:solidFill>
                <a:latin typeface="微软雅黑" panose="020B0503020204020204" charset="-122"/>
                <a:ea typeface="微软雅黑" panose="020B0503020204020204" charset="-122"/>
                <a:sym typeface="+mn-ea"/>
              </a:rPr>
              <a:t>路，</a:t>
            </a:r>
            <a:r>
              <a:rPr lang="en-US" altLang="zh-CN" sz="2000" dirty="0">
                <a:solidFill>
                  <a:srgbClr val="000000"/>
                </a:solidFill>
                <a:latin typeface="微软雅黑" panose="020B0503020204020204" charset="-122"/>
                <a:ea typeface="微软雅黑" panose="020B0503020204020204" charset="-122"/>
                <a:sym typeface="+mn-ea"/>
              </a:rPr>
              <a:t>82</a:t>
            </a:r>
            <a:r>
              <a:rPr lang="zh-CN" altLang="en-US" sz="2000" dirty="0">
                <a:solidFill>
                  <a:srgbClr val="000000"/>
                </a:solidFill>
                <a:latin typeface="微软雅黑" panose="020B0503020204020204" charset="-122"/>
                <a:ea typeface="微软雅黑" panose="020B0503020204020204" charset="-122"/>
                <a:sym typeface="+mn-ea"/>
              </a:rPr>
              <a:t>路，</a:t>
            </a:r>
            <a:r>
              <a:rPr lang="en-US" altLang="zh-CN" sz="2000" dirty="0">
                <a:solidFill>
                  <a:srgbClr val="000000"/>
                </a:solidFill>
                <a:latin typeface="微软雅黑" panose="020B0503020204020204" charset="-122"/>
                <a:ea typeface="微软雅黑" panose="020B0503020204020204" charset="-122"/>
                <a:sym typeface="+mn-ea"/>
              </a:rPr>
              <a:t>85</a:t>
            </a:r>
            <a:r>
              <a:rPr lang="zh-CN" altLang="en-US" sz="2000" dirty="0">
                <a:solidFill>
                  <a:srgbClr val="000000"/>
                </a:solidFill>
                <a:latin typeface="微软雅黑" panose="020B0503020204020204" charset="-122"/>
                <a:ea typeface="微软雅黑" panose="020B0503020204020204" charset="-122"/>
                <a:sym typeface="+mn-ea"/>
              </a:rPr>
              <a:t>路，</a:t>
            </a:r>
            <a:r>
              <a:rPr lang="en-US" altLang="zh-CN" sz="2000" dirty="0">
                <a:solidFill>
                  <a:srgbClr val="000000"/>
                </a:solidFill>
                <a:latin typeface="微软雅黑" panose="020B0503020204020204" charset="-122"/>
                <a:ea typeface="微软雅黑" panose="020B0503020204020204" charset="-122"/>
                <a:sym typeface="+mn-ea"/>
              </a:rPr>
              <a:t>86</a:t>
            </a:r>
            <a:r>
              <a:rPr lang="zh-CN" altLang="en-US" sz="2000" dirty="0">
                <a:solidFill>
                  <a:srgbClr val="000000"/>
                </a:solidFill>
                <a:latin typeface="微软雅黑" panose="020B0503020204020204" charset="-122"/>
                <a:ea typeface="微软雅黑" panose="020B0503020204020204" charset="-122"/>
                <a:sym typeface="+mn-ea"/>
              </a:rPr>
              <a:t>路，</a:t>
            </a:r>
            <a:r>
              <a:rPr lang="en-US" altLang="zh-CN" sz="2000" dirty="0">
                <a:solidFill>
                  <a:srgbClr val="000000"/>
                </a:solidFill>
                <a:latin typeface="微软雅黑" panose="020B0503020204020204" charset="-122"/>
                <a:ea typeface="微软雅黑" panose="020B0503020204020204" charset="-122"/>
              </a:rPr>
              <a:t>109</a:t>
            </a:r>
            <a:r>
              <a:rPr lang="zh-CN" altLang="en-US" sz="2000" dirty="0">
                <a:solidFill>
                  <a:srgbClr val="000000"/>
                </a:solidFill>
                <a:latin typeface="微软雅黑" panose="020B0503020204020204" charset="-122"/>
                <a:ea typeface="微软雅黑" panose="020B0503020204020204" charset="-122"/>
              </a:rPr>
              <a:t>路，</a:t>
            </a:r>
            <a:r>
              <a:rPr lang="en-US" altLang="zh-CN" sz="2000" dirty="0">
                <a:solidFill>
                  <a:srgbClr val="000000"/>
                </a:solidFill>
                <a:latin typeface="微软雅黑" panose="020B0503020204020204" charset="-122"/>
                <a:ea typeface="微软雅黑" panose="020B0503020204020204" charset="-122"/>
                <a:sym typeface="+mn-ea"/>
              </a:rPr>
              <a:t>161</a:t>
            </a:r>
            <a:r>
              <a:rPr lang="zh-CN" altLang="en-US" sz="2000" dirty="0">
                <a:solidFill>
                  <a:srgbClr val="000000"/>
                </a:solidFill>
                <a:latin typeface="微软雅黑" panose="020B0503020204020204" charset="-122"/>
                <a:ea typeface="微软雅黑" panose="020B0503020204020204" charset="-122"/>
                <a:sym typeface="+mn-ea"/>
              </a:rPr>
              <a:t>路，</a:t>
            </a:r>
            <a:r>
              <a:rPr lang="en-US" altLang="zh-CN" sz="2000" dirty="0">
                <a:solidFill>
                  <a:srgbClr val="000000"/>
                </a:solidFill>
                <a:latin typeface="微软雅黑" panose="020B0503020204020204" charset="-122"/>
                <a:ea typeface="微软雅黑" panose="020B0503020204020204" charset="-122"/>
              </a:rPr>
              <a:t>512</a:t>
            </a:r>
            <a:r>
              <a:rPr lang="zh-CN" altLang="en-US" sz="2000" dirty="0">
                <a:solidFill>
                  <a:srgbClr val="000000"/>
                </a:solidFill>
                <a:latin typeface="微软雅黑" panose="020B0503020204020204" charset="-122"/>
                <a:ea typeface="微软雅黑" panose="020B0503020204020204" charset="-122"/>
              </a:rPr>
              <a:t>路，</a:t>
            </a:r>
            <a:r>
              <a:rPr lang="en-US" altLang="zh-CN" sz="2000" dirty="0">
                <a:solidFill>
                  <a:srgbClr val="000000"/>
                </a:solidFill>
                <a:latin typeface="微软雅黑" panose="020B0503020204020204" charset="-122"/>
                <a:ea typeface="微软雅黑" panose="020B0503020204020204" charset="-122"/>
              </a:rPr>
              <a:t>513</a:t>
            </a:r>
            <a:r>
              <a:rPr lang="zh-CN" altLang="en-US" sz="2000" dirty="0">
                <a:solidFill>
                  <a:srgbClr val="000000"/>
                </a:solidFill>
                <a:latin typeface="微软雅黑" panose="020B0503020204020204" charset="-122"/>
                <a:ea typeface="微软雅黑" panose="020B0503020204020204" charset="-122"/>
              </a:rPr>
              <a:t>路，</a:t>
            </a:r>
            <a:r>
              <a:rPr lang="en-US" altLang="zh-CN" sz="2000" dirty="0">
                <a:solidFill>
                  <a:srgbClr val="000000"/>
                </a:solidFill>
                <a:latin typeface="微软雅黑" panose="020B0503020204020204" charset="-122"/>
                <a:ea typeface="微软雅黑" panose="020B0503020204020204" charset="-122"/>
                <a:sym typeface="+mn-ea"/>
              </a:rPr>
              <a:t>D7</a:t>
            </a:r>
            <a:r>
              <a:rPr lang="zh-CN" altLang="en-US" sz="2000" dirty="0">
                <a:solidFill>
                  <a:srgbClr val="000000"/>
                </a:solidFill>
                <a:latin typeface="微软雅黑" panose="020B0503020204020204" charset="-122"/>
                <a:ea typeface="微软雅黑" panose="020B0503020204020204" charset="-122"/>
                <a:sym typeface="+mn-ea"/>
              </a:rPr>
              <a:t>路，</a:t>
            </a:r>
            <a:r>
              <a:rPr lang="en-US" altLang="zh-CN" sz="2000" dirty="0">
                <a:solidFill>
                  <a:srgbClr val="000000"/>
                </a:solidFill>
                <a:latin typeface="微软雅黑" panose="020B0503020204020204" charset="-122"/>
                <a:ea typeface="微软雅黑" panose="020B0503020204020204" charset="-122"/>
              </a:rPr>
              <a:t>D22</a:t>
            </a:r>
            <a:r>
              <a:rPr lang="zh-CN" altLang="en-US" sz="2000" dirty="0">
                <a:solidFill>
                  <a:srgbClr val="000000"/>
                </a:solidFill>
                <a:latin typeface="微软雅黑" panose="020B0503020204020204" charset="-122"/>
                <a:ea typeface="微软雅黑" panose="020B0503020204020204" charset="-122"/>
              </a:rPr>
              <a:t>路至</a:t>
            </a:r>
            <a:r>
              <a:rPr lang="zh-CN" altLang="en-US" sz="2000" dirty="0">
                <a:solidFill>
                  <a:srgbClr val="FF0000"/>
                </a:solidFill>
                <a:latin typeface="微软雅黑" panose="020B0503020204020204" charset="-122"/>
                <a:ea typeface="微软雅黑" panose="020B0503020204020204" charset="-122"/>
              </a:rPr>
              <a:t>江东中路</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兴隆大街站</a:t>
            </a:r>
            <a:r>
              <a:rPr lang="zh-CN" altLang="en-US" sz="2000" dirty="0">
                <a:solidFill>
                  <a:srgbClr val="000000"/>
                </a:solidFill>
                <a:latin typeface="微软雅黑" panose="020B0503020204020204" charset="-122"/>
                <a:ea typeface="微软雅黑" panose="020B0503020204020204" charset="-122"/>
              </a:rPr>
              <a:t>下车步行</a:t>
            </a:r>
            <a:r>
              <a:rPr lang="en-US" altLang="zh-CN" sz="2000" dirty="0">
                <a:solidFill>
                  <a:srgbClr val="000000"/>
                </a:solidFill>
                <a:latin typeface="微软雅黑" panose="020B0503020204020204" charset="-122"/>
                <a:ea typeface="微软雅黑" panose="020B0503020204020204" charset="-122"/>
              </a:rPr>
              <a:t>300</a:t>
            </a:r>
            <a:r>
              <a:rPr lang="zh-CN" altLang="en-US" sz="2000" dirty="0">
                <a:solidFill>
                  <a:srgbClr val="000000"/>
                </a:solidFill>
                <a:latin typeface="微软雅黑" panose="020B0503020204020204" charset="-122"/>
                <a:ea typeface="微软雅黑" panose="020B0503020204020204" charset="-122"/>
              </a:rPr>
              <a:t>米</a:t>
            </a:r>
            <a:endParaRPr lang="zh-CN" altLang="en-US" sz="2000" dirty="0">
              <a:solidFill>
                <a:srgbClr val="000000"/>
              </a:solidFill>
              <a:latin typeface="微软雅黑" panose="020B0503020204020204" charset="-122"/>
              <a:ea typeface="微软雅黑" panose="020B0503020204020204" charset="-122"/>
            </a:endParaRPr>
          </a:p>
          <a:p>
            <a:endParaRPr lang="zh-CN" altLang="en-US" sz="2000" dirty="0">
              <a:solidFill>
                <a:srgbClr val="000000"/>
              </a:solidFill>
              <a:latin typeface="微软雅黑" panose="020B0503020204020204" charset="-122"/>
              <a:ea typeface="微软雅黑" panose="020B0503020204020204" charset="-122"/>
            </a:endParaRPr>
          </a:p>
          <a:p>
            <a:r>
              <a:rPr lang="zh-CN" altLang="en-US" sz="2000" dirty="0">
                <a:solidFill>
                  <a:srgbClr val="000000"/>
                </a:solidFill>
                <a:latin typeface="微软雅黑" panose="020B0503020204020204" charset="-122"/>
                <a:ea typeface="微软雅黑" panose="020B0503020204020204" charset="-122"/>
              </a:rPr>
              <a:t>附近地标：金陵中学（河西分校），</a:t>
            </a:r>
            <a:r>
              <a:rPr lang="zh-CN" altLang="en-US" sz="2000" dirty="0">
                <a:solidFill>
                  <a:srgbClr val="000000"/>
                </a:solidFill>
                <a:latin typeface="微软雅黑" panose="020B0503020204020204" charset="-122"/>
                <a:ea typeface="微软雅黑" panose="020B0503020204020204" charset="-122"/>
              </a:rPr>
              <a:t>奥体中心</a:t>
            </a:r>
            <a:endParaRPr lang="zh-CN" altLang="en-US" sz="2000" dirty="0">
              <a:solidFill>
                <a:srgbClr val="000000"/>
              </a:solidFill>
              <a:latin typeface="微软雅黑" panose="020B0503020204020204" charset="-122"/>
              <a:ea typeface="微软雅黑" panose="020B0503020204020204" charset="-122"/>
            </a:endParaRPr>
          </a:p>
          <a:p>
            <a:endParaRPr lang="zh-CN" altLang="en-US" sz="2000" dirty="0">
              <a:solidFill>
                <a:srgbClr val="000000"/>
              </a:solidFill>
              <a:latin typeface="微软雅黑" panose="020B0503020204020204" charset="-122"/>
              <a:ea typeface="微软雅黑" panose="020B0503020204020204" charset="-122"/>
            </a:endParaRPr>
          </a:p>
        </p:txBody>
      </p:sp>
      <p:sp>
        <p:nvSpPr>
          <p:cNvPr id="1048952" name="圆角矩形 14"/>
          <p:cNvSpPr/>
          <p:nvPr/>
        </p:nvSpPr>
        <p:spPr>
          <a:xfrm>
            <a:off x="1200150" y="5637213"/>
            <a:ext cx="4991100" cy="576262"/>
          </a:xfrm>
          <a:prstGeom prst="roundRect">
            <a:avLst>
              <a:gd name="adj" fmla="val 16667"/>
            </a:avLst>
          </a:prstGeom>
          <a:solidFill>
            <a:srgbClr val="FFFFFF">
              <a:alpha val="65097"/>
            </a:srgbClr>
          </a:solidFill>
          <a:ln w="9525">
            <a:noFill/>
          </a:ln>
        </p:spPr>
        <p:txBody>
          <a:bodyPr lIns="96763" tIns="48381" rIns="96763" bIns="48381"/>
          <a:lstStyle/>
          <a:p>
            <a:pPr>
              <a:lnSpc>
                <a:spcPct val="150000"/>
              </a:lnSpc>
              <a:buFont typeface="Arial" panose="020B0604020202020204" pitchFamily="34" charset="0"/>
            </a:pPr>
            <a:r>
              <a:rPr lang="zh-CN" altLang="en-US" sz="1900" dirty="0">
                <a:latin typeface="微软雅黑" panose="020B0503020204020204" charset="-122"/>
                <a:ea typeface="微软雅黑" panose="020B0503020204020204" charset="-122"/>
                <a:sym typeface="Franklin Gothic Book" panose="020B0503020102020204"/>
              </a:rPr>
              <a:t>南京分院：建邺区松花江东街</a:t>
            </a:r>
            <a:r>
              <a:rPr lang="en-US" altLang="zh-CN" sz="1900" dirty="0">
                <a:latin typeface="微软雅黑" panose="020B0503020204020204" charset="-122"/>
                <a:ea typeface="微软雅黑" panose="020B0503020204020204" charset="-122"/>
                <a:sym typeface="Franklin Gothic Book" panose="020B0503020102020204"/>
              </a:rPr>
              <a:t>93</a:t>
            </a:r>
            <a:r>
              <a:rPr lang="zh-CN" altLang="en-US" sz="1900" dirty="0">
                <a:latin typeface="微软雅黑" panose="020B0503020204020204" charset="-122"/>
                <a:ea typeface="微软雅黑" panose="020B0503020204020204" charset="-122"/>
                <a:sym typeface="Franklin Gothic Book" panose="020B0503020102020204"/>
              </a:rPr>
              <a:t>号 </a:t>
            </a:r>
            <a:endParaRPr lang="zh-CN" altLang="en-US" sz="1900" dirty="0">
              <a:latin typeface="微软雅黑" panose="020B0503020204020204" charset="-122"/>
              <a:ea typeface="微软雅黑" panose="020B0503020204020204" charset="-122"/>
              <a:sym typeface="Franklin Gothic Book" panose="020B0503020102020204"/>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854" name="直接连接符 17"/>
          <p:cNvCxnSpPr/>
          <p:nvPr/>
        </p:nvCxnSpPr>
        <p:spPr>
          <a:xfrm>
            <a:off x="802640" y="731520"/>
            <a:ext cx="11013440" cy="20320"/>
          </a:xfrm>
          <a:prstGeom prst="line">
            <a:avLst/>
          </a:prstGeom>
          <a:ln w="22225" cmpd="thickThin">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145855" name="直接连接符 24"/>
          <p:cNvCxnSpPr/>
          <p:nvPr/>
        </p:nvCxnSpPr>
        <p:spPr>
          <a:xfrm flipV="1">
            <a:off x="0" y="812800"/>
            <a:ext cx="12192000" cy="30480"/>
          </a:xfrm>
          <a:prstGeom prst="line">
            <a:avLst/>
          </a:prstGeom>
          <a:ln w="25400" cmpd="sng">
            <a:solidFill>
              <a:srgbClr val="033182">
                <a:alpha val="90000"/>
              </a:srgbClr>
            </a:solidFill>
          </a:ln>
        </p:spPr>
        <p:style>
          <a:lnRef idx="1">
            <a:schemeClr val="accent1"/>
          </a:lnRef>
          <a:fillRef idx="0">
            <a:schemeClr val="accent1"/>
          </a:fillRef>
          <a:effectRef idx="0">
            <a:schemeClr val="accent1"/>
          </a:effectRef>
          <a:fontRef idx="minor">
            <a:schemeClr val="tx1"/>
          </a:fontRef>
        </p:style>
      </p:cxnSp>
      <p:pic>
        <p:nvPicPr>
          <p:cNvPr id="2097433" name="Picture 4" descr="C:\Users\Administrator\Desktop\微信图片_20200730113918.png"/>
          <p:cNvPicPr>
            <a:picLocks noChangeAspect="1" noChangeArrowheads="1"/>
          </p:cNvPicPr>
          <p:nvPr>
            <p:custDataLst>
              <p:tags r:id="rId1"/>
            </p:custDataLst>
          </p:nvPr>
        </p:nvPicPr>
        <p:blipFill>
          <a:blip r:embed="rId2" cstate="print"/>
          <a:srcRect/>
          <a:stretch>
            <a:fillRect/>
          </a:stretch>
        </p:blipFill>
        <p:spPr bwMode="auto">
          <a:xfrm>
            <a:off x="-629920" y="-176145"/>
            <a:ext cx="1991360" cy="1292075"/>
          </a:xfrm>
          <a:prstGeom prst="rect">
            <a:avLst/>
          </a:prstGeom>
          <a:noFill/>
        </p:spPr>
      </p:pic>
      <p:sp>
        <p:nvSpPr>
          <p:cNvPr id="1048974" name="矩形 21"/>
          <p:cNvSpPr/>
          <p:nvPr/>
        </p:nvSpPr>
        <p:spPr>
          <a:xfrm>
            <a:off x="992995" y="167647"/>
            <a:ext cx="4512774" cy="523220"/>
          </a:xfrm>
          <a:prstGeom prst="rect">
            <a:avLst/>
          </a:prstGeom>
        </p:spPr>
        <p:txBody>
          <a:bodyPr wrap="none">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dirty="0">
              <a:solidFill>
                <a:srgbClr val="00B050"/>
              </a:solidFill>
              <a:latin typeface="Perpetua" panose="02020502060401020303" charset="0"/>
              <a:cs typeface="Perpetua" panose="02020502060401020303" charset="0"/>
            </a:endParaRPr>
          </a:p>
        </p:txBody>
      </p:sp>
      <p:pic>
        <p:nvPicPr>
          <p:cNvPr id="3" name="图片 2"/>
          <p:cNvPicPr>
            <a:picLocks noChangeAspect="1"/>
          </p:cNvPicPr>
          <p:nvPr/>
        </p:nvPicPr>
        <p:blipFill>
          <a:blip r:embed="rId3"/>
          <a:srcRect b="30630"/>
          <a:stretch>
            <a:fillRect/>
          </a:stretch>
        </p:blipFill>
        <p:spPr>
          <a:xfrm>
            <a:off x="8792845" y="837565"/>
            <a:ext cx="2963545" cy="4176395"/>
          </a:xfrm>
          <a:prstGeom prst="rect">
            <a:avLst/>
          </a:prstGeom>
        </p:spPr>
      </p:pic>
      <p:pic>
        <p:nvPicPr>
          <p:cNvPr id="4" name="图片 3"/>
          <p:cNvPicPr>
            <a:picLocks noChangeAspect="1"/>
          </p:cNvPicPr>
          <p:nvPr/>
        </p:nvPicPr>
        <p:blipFill>
          <a:blip r:embed="rId4"/>
          <a:stretch>
            <a:fillRect/>
          </a:stretch>
        </p:blipFill>
        <p:spPr>
          <a:xfrm>
            <a:off x="0" y="821690"/>
            <a:ext cx="5302250" cy="4183380"/>
          </a:xfrm>
          <a:prstGeom prst="rect">
            <a:avLst/>
          </a:prstGeom>
        </p:spPr>
      </p:pic>
      <p:pic>
        <p:nvPicPr>
          <p:cNvPr id="5" name="图片 4"/>
          <p:cNvPicPr>
            <a:picLocks noChangeAspect="1"/>
          </p:cNvPicPr>
          <p:nvPr/>
        </p:nvPicPr>
        <p:blipFill>
          <a:blip r:embed="rId5"/>
          <a:srcRect t="23325" b="23280"/>
          <a:stretch>
            <a:fillRect/>
          </a:stretch>
        </p:blipFill>
        <p:spPr>
          <a:xfrm>
            <a:off x="5302885" y="837565"/>
            <a:ext cx="3489960" cy="4177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0" y="10160"/>
            <a:ext cx="12207875" cy="684720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426" name="Picture 2"/>
          <p:cNvPicPr>
            <a:picLocks noChangeAspect="1" noChangeArrowheads="1"/>
          </p:cNvPicPr>
          <p:nvPr/>
        </p:nvPicPr>
        <p:blipFill>
          <a:blip r:embed="rId1" cstate="print"/>
          <a:srcRect/>
          <a:stretch>
            <a:fillRect/>
          </a:stretch>
        </p:blipFill>
        <p:spPr bwMode="auto">
          <a:xfrm>
            <a:off x="-40640" y="-59055"/>
            <a:ext cx="12192000" cy="6858000"/>
          </a:xfrm>
          <a:prstGeom prst="rect">
            <a:avLst/>
          </a:prstGeom>
          <a:noFill/>
          <a:ln w="9525">
            <a:noFill/>
            <a:miter lim="800000"/>
            <a:headEnd/>
            <a:tailEnd/>
          </a:ln>
        </p:spPr>
      </p:pic>
      <p:grpSp>
        <p:nvGrpSpPr>
          <p:cNvPr id="216" name="组合 8"/>
          <p:cNvGrpSpPr/>
          <p:nvPr/>
        </p:nvGrpSpPr>
        <p:grpSpPr>
          <a:xfrm>
            <a:off x="0" y="168275"/>
            <a:ext cx="12192000" cy="891540"/>
            <a:chOff x="0" y="203200"/>
            <a:chExt cx="12192000" cy="891540"/>
          </a:xfrm>
        </p:grpSpPr>
        <p:sp>
          <p:nvSpPr>
            <p:cNvPr id="1048953" name="TextBox 9"/>
            <p:cNvSpPr txBox="1"/>
            <p:nvPr/>
          </p:nvSpPr>
          <p:spPr>
            <a:xfrm>
              <a:off x="1290320" y="203200"/>
              <a:ext cx="4643120" cy="891540"/>
            </a:xfrm>
            <a:prstGeom prst="rect">
              <a:avLst/>
            </a:prstGeom>
            <a:noFill/>
          </p:spPr>
          <p:txBody>
            <a:bodyPr wrap="square" rtlCol="0">
              <a:spAutoFit/>
            </a:bodyPr>
            <a:lstStyle/>
            <a:p>
              <a:pPr lvl="0"/>
              <a:r>
                <a:rPr lang="zh-CN" altLang="en-US" sz="2800" b="1" i="1">
                  <a:solidFill>
                    <a:srgbClr val="00B050"/>
                  </a:solidFill>
                  <a:latin typeface="Perpetua" panose="02020502060401020303" charset="0"/>
                  <a:cs typeface="Perpetua" panose="02020502060401020303" charset="0"/>
                </a:rPr>
                <a:t>卫生健康预警教育公益项目</a:t>
              </a:r>
              <a:endParaRPr lang="zh-CN" altLang="en-US" sz="2400" b="1" i="1">
                <a:solidFill>
                  <a:srgbClr val="00B050"/>
                </a:solidFill>
                <a:latin typeface="Perpetua" panose="02020502060401020303" charset="0"/>
                <a:cs typeface="Perpetua" panose="02020502060401020303" charset="0"/>
              </a:endParaRPr>
            </a:p>
            <a:p>
              <a:endParaRPr lang="zh-CN" altLang="en-US" sz="2400" b="1" i="1" dirty="0">
                <a:solidFill>
                  <a:srgbClr val="00B050"/>
                </a:solidFill>
              </a:endParaRPr>
            </a:p>
          </p:txBody>
        </p:sp>
        <p:sp>
          <p:nvSpPr>
            <p:cNvPr id="1048954" name="流程图: 过程 10"/>
            <p:cNvSpPr/>
            <p:nvPr/>
          </p:nvSpPr>
          <p:spPr>
            <a:xfrm>
              <a:off x="0" y="914400"/>
              <a:ext cx="12192000" cy="45719"/>
            </a:xfrm>
            <a:prstGeom prst="flowChartProcess">
              <a:avLst/>
            </a:prstGeom>
            <a:solidFill>
              <a:srgbClr val="92D050"/>
            </a:solidFill>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cxnSp>
          <p:nvCxnSpPr>
            <p:cNvPr id="3145853" name="直接连接符 13"/>
            <p:cNvCxnSpPr/>
            <p:nvPr/>
          </p:nvCxnSpPr>
          <p:spPr>
            <a:xfrm>
              <a:off x="599440" y="762000"/>
              <a:ext cx="10911840" cy="0"/>
            </a:xfrm>
            <a:prstGeom prst="line">
              <a:avLst/>
            </a:prstGeom>
            <a:ln>
              <a:solidFill>
                <a:srgbClr val="92D050"/>
              </a:solidFill>
            </a:ln>
            <a:effectLst>
              <a:outerShdw blurRad="50800" dist="50800" dir="5400000" algn="ctr" rotWithShape="0">
                <a:srgbClr val="92D050"/>
              </a:outerShdw>
            </a:effectLst>
          </p:spPr>
          <p:style>
            <a:lnRef idx="1">
              <a:schemeClr val="accent1"/>
            </a:lnRef>
            <a:fillRef idx="0">
              <a:schemeClr val="accent1"/>
            </a:fillRef>
            <a:effectRef idx="0">
              <a:schemeClr val="accent1"/>
            </a:effectRef>
            <a:fontRef idx="minor">
              <a:schemeClr val="tx1"/>
            </a:fontRef>
          </p:style>
        </p:cxnSp>
      </p:grpSp>
      <p:pic>
        <p:nvPicPr>
          <p:cNvPr id="2097427" name="Picture 4" descr="C:\Users\Administrator\Desktop\微信图片_20200730113918.png"/>
          <p:cNvPicPr>
            <a:picLocks noChangeAspect="1" noChangeArrowheads="1"/>
          </p:cNvPicPr>
          <p:nvPr/>
        </p:nvPicPr>
        <p:blipFill>
          <a:blip r:embed="rId2" cstate="print"/>
          <a:srcRect/>
          <a:stretch>
            <a:fillRect/>
          </a:stretch>
        </p:blipFill>
        <p:spPr bwMode="auto">
          <a:xfrm>
            <a:off x="-629920" y="-176145"/>
            <a:ext cx="1991360" cy="1292075"/>
          </a:xfrm>
          <a:prstGeom prst="rect">
            <a:avLst/>
          </a:prstGeom>
          <a:noFill/>
        </p:spPr>
      </p:pic>
      <p:grpSp>
        <p:nvGrpSpPr>
          <p:cNvPr id="217" name="组合 7"/>
          <p:cNvGrpSpPr/>
          <p:nvPr/>
        </p:nvGrpSpPr>
        <p:grpSpPr>
          <a:xfrm>
            <a:off x="101089" y="1160145"/>
            <a:ext cx="5404995" cy="3038298"/>
            <a:chOff x="46856" y="923925"/>
            <a:chExt cx="6153919" cy="3345219"/>
          </a:xfrm>
        </p:grpSpPr>
        <p:sp>
          <p:nvSpPr>
            <p:cNvPr id="1048955" name="文本框 2"/>
            <p:cNvSpPr txBox="1">
              <a:spLocks noChangeArrowheads="1"/>
            </p:cNvSpPr>
            <p:nvPr/>
          </p:nvSpPr>
          <p:spPr bwMode="auto">
            <a:xfrm>
              <a:off x="69850" y="923925"/>
              <a:ext cx="6038850" cy="576074"/>
            </a:xfrm>
            <a:prstGeom prst="rect">
              <a:avLst/>
            </a:prstGeom>
            <a:noFill/>
            <a:ln w="9525">
              <a:noFill/>
              <a:miter lim="800000"/>
            </a:ln>
          </p:spPr>
          <p:txBody>
            <a:bodyPr>
              <a:spAutoFit/>
            </a:bodyPr>
            <a:lstStyle/>
            <a:p>
              <a:endParaRPr lang="zh-CN" altLang="en-US" sz="2800" b="1" dirty="0">
                <a:latin typeface="微软雅黑" panose="020B0503020204020204" charset="-122"/>
                <a:ea typeface="微软雅黑" panose="020B0503020204020204" charset="-122"/>
                <a:sym typeface="华文行楷" panose="02010800040101010101" pitchFamily="2" charset="-122"/>
              </a:endParaRPr>
            </a:p>
          </p:txBody>
        </p:sp>
        <p:sp>
          <p:nvSpPr>
            <p:cNvPr id="1048956" name="文本框 6"/>
            <p:cNvSpPr txBox="1">
              <a:spLocks noChangeArrowheads="1"/>
            </p:cNvSpPr>
            <p:nvPr/>
          </p:nvSpPr>
          <p:spPr bwMode="auto">
            <a:xfrm>
              <a:off x="2140484" y="3625297"/>
              <a:ext cx="3536872" cy="643847"/>
            </a:xfrm>
            <a:prstGeom prst="rect">
              <a:avLst/>
            </a:prstGeom>
            <a:noFill/>
            <a:ln w="9525">
              <a:noFill/>
              <a:miter lim="800000"/>
            </a:ln>
          </p:spPr>
          <p:txBody>
            <a:bodyPr wrap="square">
              <a:spAutoFit/>
            </a:bodyPr>
            <a:lstStyle/>
            <a:p>
              <a:endParaRPr lang="en-US" altLang="zh-CN" sz="3200" b="1" dirty="0">
                <a:solidFill>
                  <a:srgbClr val="FF0000"/>
                </a:solidFill>
                <a:latin typeface="微软雅黑" panose="020B0503020204020204" charset="-122"/>
                <a:ea typeface="微软雅黑" panose="020B0503020204020204" charset="-122"/>
              </a:endParaRPr>
            </a:p>
          </p:txBody>
        </p:sp>
        <p:sp>
          <p:nvSpPr>
            <p:cNvPr id="1048957" name="文本框 12"/>
            <p:cNvSpPr txBox="1">
              <a:spLocks noChangeArrowheads="1"/>
            </p:cNvSpPr>
            <p:nvPr/>
          </p:nvSpPr>
          <p:spPr bwMode="auto">
            <a:xfrm>
              <a:off x="46856" y="1927366"/>
              <a:ext cx="6037262" cy="576074"/>
            </a:xfrm>
            <a:prstGeom prst="rect">
              <a:avLst/>
            </a:prstGeom>
            <a:noFill/>
            <a:ln w="9525">
              <a:noFill/>
              <a:miter lim="800000"/>
            </a:ln>
          </p:spPr>
          <p:txBody>
            <a:bodyPr>
              <a:spAutoFit/>
            </a:bodyPr>
            <a:lstStyle/>
            <a:p>
              <a:endParaRPr lang="zh-CN" altLang="en-US" sz="2800" b="1" dirty="0">
                <a:latin typeface="微软雅黑" panose="020B0503020204020204" charset="-122"/>
                <a:ea typeface="微软雅黑" panose="020B0503020204020204" charset="-122"/>
                <a:sym typeface="华文行楷" panose="02010800040101010101" pitchFamily="2" charset="-122"/>
              </a:endParaRPr>
            </a:p>
          </p:txBody>
        </p:sp>
        <p:sp>
          <p:nvSpPr>
            <p:cNvPr id="1048958" name="文本框 3"/>
            <p:cNvSpPr txBox="1">
              <a:spLocks noChangeArrowheads="1"/>
            </p:cNvSpPr>
            <p:nvPr/>
          </p:nvSpPr>
          <p:spPr bwMode="auto">
            <a:xfrm>
              <a:off x="71438" y="2503489"/>
              <a:ext cx="4829175" cy="508301"/>
            </a:xfrm>
            <a:prstGeom prst="rect">
              <a:avLst/>
            </a:prstGeom>
            <a:noFill/>
            <a:ln w="9525">
              <a:noFill/>
              <a:miter lim="800000"/>
            </a:ln>
          </p:spPr>
          <p:txBody>
            <a:bodyPr>
              <a:spAutoFit/>
            </a:bodyPr>
            <a:lstStyle/>
            <a:p>
              <a:endParaRPr lang="zh-CN" altLang="en-US" sz="2400" b="1" dirty="0">
                <a:solidFill>
                  <a:srgbClr val="0D0D0D"/>
                </a:solidFill>
                <a:latin typeface="微软雅黑" panose="020B0503020204020204" charset="-122"/>
                <a:ea typeface="微软雅黑" panose="020B0503020204020204" charset="-122"/>
                <a:sym typeface="华文行楷" panose="02010800040101010101" pitchFamily="2" charset="-122"/>
              </a:endParaRPr>
            </a:p>
          </p:txBody>
        </p:sp>
        <p:sp>
          <p:nvSpPr>
            <p:cNvPr id="1048959" name="文本框 6"/>
            <p:cNvSpPr txBox="1">
              <a:spLocks noChangeArrowheads="1"/>
            </p:cNvSpPr>
            <p:nvPr/>
          </p:nvSpPr>
          <p:spPr bwMode="auto">
            <a:xfrm>
              <a:off x="71438" y="3025775"/>
              <a:ext cx="6129337" cy="576074"/>
            </a:xfrm>
            <a:prstGeom prst="rect">
              <a:avLst/>
            </a:prstGeom>
            <a:noFill/>
            <a:ln w="9525">
              <a:noFill/>
              <a:miter lim="800000"/>
            </a:ln>
          </p:spPr>
          <p:txBody>
            <a:bodyPr>
              <a:spAutoFit/>
            </a:bodyPr>
            <a:lstStyle/>
            <a:p>
              <a:endParaRPr lang="zh-CN" altLang="en-US" sz="2800" dirty="0"/>
            </a:p>
          </p:txBody>
        </p:sp>
      </p:grpSp>
      <p:sp>
        <p:nvSpPr>
          <p:cNvPr id="1048965" name="矩形 28"/>
          <p:cNvSpPr/>
          <p:nvPr/>
        </p:nvSpPr>
        <p:spPr>
          <a:xfrm>
            <a:off x="788024" y="4585454"/>
            <a:ext cx="253596" cy="369332"/>
          </a:xfrm>
          <a:prstGeom prst="rect">
            <a:avLst/>
          </a:prstGeom>
        </p:spPr>
        <p:txBody>
          <a:bodyPr wrap="none">
            <a:spAutoFit/>
          </a:bodyPr>
          <a:lstStyle/>
          <a:p>
            <a:r>
              <a:rPr lang="en-US" altLang="zh-CN" b="1" dirty="0">
                <a:solidFill>
                  <a:srgbClr val="FF0000"/>
                </a:solidFill>
                <a:latin typeface="微软雅黑" panose="020B0503020204020204" charset="-122"/>
                <a:ea typeface="微软雅黑" panose="020B0503020204020204" charset="-122"/>
                <a:sym typeface="华文行楷" panose="02010800040101010101" pitchFamily="2" charset="-122"/>
              </a:rPr>
              <a:t> </a:t>
            </a:r>
            <a:endParaRPr lang="zh-CN" altLang="en-US" sz="2800" dirty="0"/>
          </a:p>
        </p:txBody>
      </p:sp>
      <p:sp>
        <p:nvSpPr>
          <p:cNvPr id="1048966" name="矩形 31"/>
          <p:cNvSpPr/>
          <p:nvPr/>
        </p:nvSpPr>
        <p:spPr>
          <a:xfrm>
            <a:off x="4734088" y="3244334"/>
            <a:ext cx="184731" cy="369332"/>
          </a:xfrm>
          <a:prstGeom prst="rect">
            <a:avLst/>
          </a:prstGeom>
        </p:spPr>
        <p:txBody>
          <a:bodyPr wrap="none">
            <a:spAutoFit/>
          </a:bodyPr>
          <a:lstStyle/>
          <a:p>
            <a:endParaRPr lang="zh-CN" altLang="en-US" dirty="0"/>
          </a:p>
        </p:txBody>
      </p:sp>
      <p:sp>
        <p:nvSpPr>
          <p:cNvPr id="1048967" name="矩形 20"/>
          <p:cNvSpPr/>
          <p:nvPr/>
        </p:nvSpPr>
        <p:spPr>
          <a:xfrm>
            <a:off x="-40640" y="925195"/>
            <a:ext cx="6193790" cy="7775575"/>
          </a:xfrm>
          <a:prstGeom prst="rect">
            <a:avLst/>
          </a:prstGeom>
        </p:spPr>
        <p:txBody>
          <a:bodyPr wrap="square">
            <a:spAutoFit/>
          </a:bodyPr>
          <a:lstStyle/>
          <a:p>
            <a:pPr fontAlgn="auto">
              <a:lnSpc>
                <a:spcPts val="2200"/>
              </a:lnSpc>
            </a:pPr>
            <a:r>
              <a:rPr lang="en-US" altLang="zh-CN" sz="2000" b="1" dirty="0">
                <a:solidFill>
                  <a:schemeClr val="tx1"/>
                </a:solidFill>
                <a:latin typeface="宋体" pitchFamily="2" charset="-122"/>
                <a:ea typeface="宋体" pitchFamily="2" charset="-122"/>
                <a:cs typeface="宋体" pitchFamily="2" charset="-122"/>
                <a:sym typeface="华文行楷" panose="02010800040101010101" pitchFamily="2" charset="-122"/>
              </a:rPr>
              <a:t>1.</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要求全身全面体检</a:t>
            </a:r>
            <a:r>
              <a:rPr lang="zh-CN" altLang="en-US" sz="2000" b="1" dirty="0">
                <a:solidFill>
                  <a:srgbClr val="FF0000"/>
                </a:solidFill>
                <a:latin typeface="宋体" pitchFamily="2" charset="-122"/>
                <a:ea typeface="宋体" pitchFamily="2" charset="-122"/>
                <a:cs typeface="宋体" pitchFamily="2" charset="-122"/>
                <a:sym typeface="华文行楷" panose="02010800040101010101" pitchFamily="2" charset="-122"/>
              </a:rPr>
              <a:t>价格透明</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a:t>
            </a:r>
            <a:endPar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endParaRPr>
          </a:p>
          <a:p>
            <a:pPr fontAlgn="auto">
              <a:lnSpc>
                <a:spcPts val="2200"/>
              </a:lnSpc>
            </a:pPr>
            <a:r>
              <a:rPr lang="en-US" altLang="zh-CN" sz="2000" b="1" dirty="0">
                <a:solidFill>
                  <a:schemeClr val="tx1"/>
                </a:solidFill>
                <a:latin typeface="宋体" pitchFamily="2" charset="-122"/>
                <a:ea typeface="宋体" pitchFamily="2" charset="-122"/>
                <a:cs typeface="宋体" pitchFamily="2" charset="-122"/>
                <a:sym typeface="华文行楷" panose="02010800040101010101" pitchFamily="2" charset="-122"/>
              </a:rPr>
              <a:t>  </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男：</a:t>
            </a:r>
            <a:r>
              <a:rPr lang="en-US" altLang="zh-CN" sz="2000" b="1" dirty="0">
                <a:solidFill>
                  <a:schemeClr val="tx1"/>
                </a:solidFill>
                <a:latin typeface="宋体" pitchFamily="2" charset="-122"/>
                <a:ea typeface="宋体" pitchFamily="2" charset="-122"/>
                <a:cs typeface="宋体" pitchFamily="2" charset="-122"/>
                <a:sym typeface="华文行楷" panose="02010800040101010101" pitchFamily="2" charset="-122"/>
              </a:rPr>
              <a:t>2998</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元</a:t>
            </a:r>
            <a:r>
              <a:rPr lang="en-US" altLang="zh-CN" sz="2000" b="1" dirty="0">
                <a:solidFill>
                  <a:schemeClr val="tx1"/>
                </a:solidFill>
                <a:latin typeface="宋体" pitchFamily="2" charset="-122"/>
                <a:ea typeface="宋体" pitchFamily="2" charset="-122"/>
                <a:cs typeface="宋体" pitchFamily="2" charset="-122"/>
                <a:sym typeface="华文行楷" panose="02010800040101010101" pitchFamily="2" charset="-122"/>
              </a:rPr>
              <a:t> </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女：</a:t>
            </a:r>
            <a:r>
              <a:rPr lang="en-US" altLang="zh-CN" sz="2000" b="1" dirty="0">
                <a:solidFill>
                  <a:schemeClr val="tx1"/>
                </a:solidFill>
                <a:latin typeface="宋体" pitchFamily="2" charset="-122"/>
                <a:ea typeface="宋体" pitchFamily="2" charset="-122"/>
                <a:cs typeface="宋体" pitchFamily="2" charset="-122"/>
                <a:sym typeface="华文行楷" panose="02010800040101010101" pitchFamily="2" charset="-122"/>
              </a:rPr>
              <a:t>3198</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元</a:t>
            </a:r>
            <a:endPar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endParaRPr>
          </a:p>
          <a:p>
            <a:pPr fontAlgn="auto">
              <a:lnSpc>
                <a:spcPts val="2200"/>
              </a:lnSpc>
            </a:pP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 </a:t>
            </a:r>
            <a:r>
              <a:rPr lang="en-US" altLang="zh-CN" sz="2000" b="1" dirty="0">
                <a:solidFill>
                  <a:schemeClr val="tx1"/>
                </a:solidFill>
                <a:latin typeface="宋体" pitchFamily="2" charset="-122"/>
                <a:ea typeface="宋体" pitchFamily="2" charset="-122"/>
                <a:cs typeface="宋体" pitchFamily="2" charset="-122"/>
                <a:sym typeface="华文行楷" panose="02010800040101010101" pitchFamily="2" charset="-122"/>
              </a:rPr>
              <a:t>                                                       2.</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专家免费解析，不得有隐形消费，欺瞒消费等，要做好以人民健康为主，以服务人民为主的</a:t>
            </a:r>
            <a:r>
              <a:rPr lang="zh-CN" altLang="en-US" sz="2000" b="1" dirty="0">
                <a:solidFill>
                  <a:srgbClr val="FF0000"/>
                </a:solidFill>
                <a:latin typeface="宋体" pitchFamily="2" charset="-122"/>
                <a:ea typeface="宋体" pitchFamily="2" charset="-122"/>
                <a:cs typeface="宋体" pitchFamily="2" charset="-122"/>
                <a:sym typeface="华文行楷" panose="02010800040101010101" pitchFamily="2" charset="-122"/>
              </a:rPr>
              <a:t>国家基础</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服务</a:t>
            </a:r>
            <a:r>
              <a:rPr lang="zh-CN" altLang="en-US" sz="2000" b="1" dirty="0">
                <a:solidFill>
                  <a:srgbClr val="FF0000"/>
                </a:solidFill>
                <a:latin typeface="宋体" pitchFamily="2" charset="-122"/>
                <a:ea typeface="宋体" pitchFamily="2" charset="-122"/>
                <a:cs typeface="宋体" pitchFamily="2" charset="-122"/>
                <a:sym typeface="华文行楷" panose="02010800040101010101" pitchFamily="2" charset="-122"/>
              </a:rPr>
              <a:t>设施</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，报告拿到</a:t>
            </a:r>
            <a:r>
              <a:rPr lang="zh-CN" altLang="en-US" sz="2000" b="1" dirty="0">
                <a:solidFill>
                  <a:srgbClr val="FF0000"/>
                </a:solidFill>
                <a:latin typeface="宋体" pitchFamily="2" charset="-122"/>
                <a:ea typeface="宋体" pitchFamily="2" charset="-122"/>
                <a:cs typeface="宋体" pitchFamily="2" charset="-122"/>
                <a:sym typeface="华文行楷" panose="02010800040101010101" pitchFamily="2" charset="-122"/>
              </a:rPr>
              <a:t>三甲医院</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通用。</a:t>
            </a:r>
            <a:endPar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endParaRPr>
          </a:p>
          <a:p>
            <a:pPr fontAlgn="auto">
              <a:lnSpc>
                <a:spcPts val="2200"/>
              </a:lnSpc>
            </a:pPr>
            <a:endPar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endParaRPr>
          </a:p>
          <a:p>
            <a:pPr fontAlgn="auto">
              <a:lnSpc>
                <a:spcPts val="2200"/>
              </a:lnSpc>
            </a:pPr>
            <a:r>
              <a:rPr lang="en-US" altLang="zh-CN" sz="2000" b="1" dirty="0">
                <a:solidFill>
                  <a:schemeClr val="tx1"/>
                </a:solidFill>
                <a:latin typeface="宋体" pitchFamily="2" charset="-122"/>
                <a:ea typeface="宋体" pitchFamily="2" charset="-122"/>
                <a:cs typeface="宋体" pitchFamily="2" charset="-122"/>
                <a:sym typeface="华文行楷" panose="02010800040101010101" pitchFamily="2" charset="-122"/>
              </a:rPr>
              <a:t>3.</a:t>
            </a:r>
            <a:r>
              <a:rPr lang="zh-CN" altLang="en-US" sz="2000" b="1" dirty="0">
                <a:solidFill>
                  <a:srgbClr val="FF0000"/>
                </a:solidFill>
                <a:latin typeface="宋体" pitchFamily="2" charset="-122"/>
                <a:ea typeface="宋体" pitchFamily="2" charset="-122"/>
                <a:cs typeface="宋体" pitchFamily="2" charset="-122"/>
                <a:sym typeface="华文行楷" panose="02010800040101010101" pitchFamily="2" charset="-122"/>
              </a:rPr>
              <a:t>提前三天</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预约检查，确保每天按质按量完成人民所有检查项目。</a:t>
            </a:r>
            <a:endPar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endParaRPr>
          </a:p>
          <a:p>
            <a:pPr fontAlgn="auto">
              <a:lnSpc>
                <a:spcPts val="2200"/>
              </a:lnSpc>
            </a:pPr>
            <a:endPar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endParaRPr>
          </a:p>
          <a:p>
            <a:pPr fontAlgn="auto">
              <a:lnSpc>
                <a:spcPts val="2200"/>
              </a:lnSpc>
            </a:pPr>
            <a:r>
              <a:rPr lang="en-US" altLang="zh-CN" sz="2000" b="1" dirty="0">
                <a:solidFill>
                  <a:schemeClr val="tx1"/>
                </a:solidFill>
                <a:latin typeface="宋体" pitchFamily="2" charset="-122"/>
                <a:ea typeface="宋体" pitchFamily="2" charset="-122"/>
                <a:cs typeface="宋体" pitchFamily="2" charset="-122"/>
                <a:sym typeface="华文行楷" panose="02010800040101010101" pitchFamily="2" charset="-122"/>
              </a:rPr>
              <a:t>4.</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对参检人员按规定统一安排，不做特殊安排。对检查报告</a:t>
            </a:r>
            <a:r>
              <a:rPr lang="zh-CN" altLang="en-US" sz="2000" b="1" dirty="0">
                <a:solidFill>
                  <a:srgbClr val="FF0000"/>
                </a:solidFill>
                <a:latin typeface="宋体" pitchFamily="2" charset="-122"/>
                <a:ea typeface="宋体" pitchFamily="2" charset="-122"/>
                <a:cs typeface="宋体" pitchFamily="2" charset="-122"/>
                <a:sym typeface="华文行楷" panose="02010800040101010101" pitchFamily="2" charset="-122"/>
              </a:rPr>
              <a:t>负责到底</a:t>
            </a:r>
            <a:r>
              <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rPr>
              <a:t>，不能含糊其辞。</a:t>
            </a:r>
            <a:endPar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endParaRPr>
          </a:p>
          <a:p>
            <a:pPr fontAlgn="auto">
              <a:lnSpc>
                <a:spcPts val="2200"/>
              </a:lnSpc>
            </a:pPr>
            <a:endParaRPr lang="zh-CN" altLang="en-US" sz="2000" b="1" dirty="0">
              <a:solidFill>
                <a:schemeClr val="tx1"/>
              </a:solidFill>
              <a:latin typeface="宋体" pitchFamily="2" charset="-122"/>
              <a:ea typeface="宋体" pitchFamily="2" charset="-122"/>
              <a:cs typeface="宋体" pitchFamily="2" charset="-122"/>
              <a:sym typeface="华文行楷" panose="02010800040101010101" pitchFamily="2" charset="-122"/>
            </a:endParaRPr>
          </a:p>
          <a:p>
            <a:pPr fontAlgn="auto">
              <a:lnSpc>
                <a:spcPts val="2200"/>
              </a:lnSpc>
            </a:pPr>
            <a:r>
              <a:rPr lang="en-US" altLang="zh-CN" sz="2000" b="1" dirty="0">
                <a:latin typeface="宋体" pitchFamily="2" charset="-122"/>
                <a:ea typeface="宋体" pitchFamily="2" charset="-122"/>
                <a:cs typeface="宋体" pitchFamily="2" charset="-122"/>
                <a:sym typeface="+mn-ea"/>
              </a:rPr>
              <a:t>5.</a:t>
            </a:r>
            <a:r>
              <a:rPr lang="zh-CN" altLang="en-US" sz="2000" b="1" dirty="0">
                <a:latin typeface="宋体" pitchFamily="2" charset="-122"/>
                <a:ea typeface="宋体" pitchFamily="2" charset="-122"/>
                <a:cs typeface="宋体" pitchFamily="2" charset="-122"/>
                <a:sym typeface="+mn-ea"/>
              </a:rPr>
              <a:t>补贴</a:t>
            </a:r>
            <a:r>
              <a:rPr lang="en-US" altLang="zh-CN" sz="2000" b="1" dirty="0">
                <a:solidFill>
                  <a:srgbClr val="FF0000"/>
                </a:solidFill>
                <a:latin typeface="宋体" pitchFamily="2" charset="-122"/>
                <a:ea typeface="宋体" pitchFamily="2" charset="-122"/>
                <a:cs typeface="宋体" pitchFamily="2" charset="-122"/>
                <a:sym typeface="+mn-ea"/>
              </a:rPr>
              <a:t>2000</a:t>
            </a:r>
            <a:r>
              <a:rPr lang="zh-CN" altLang="en-US" sz="2000" b="1" dirty="0">
                <a:latin typeface="宋体" pitchFamily="2" charset="-122"/>
                <a:ea typeface="宋体" pitchFamily="2" charset="-122"/>
                <a:cs typeface="宋体" pitchFamily="2" charset="-122"/>
                <a:sym typeface="+mn-ea"/>
              </a:rPr>
              <a:t>元</a:t>
            </a:r>
            <a:r>
              <a:rPr lang="en-US" altLang="zh-CN" sz="2000" b="1" dirty="0">
                <a:latin typeface="宋体" pitchFamily="2" charset="-122"/>
                <a:ea typeface="宋体" pitchFamily="2" charset="-122"/>
                <a:cs typeface="宋体" pitchFamily="2" charset="-122"/>
                <a:sym typeface="+mn-ea"/>
              </a:rPr>
              <a:t>/</a:t>
            </a:r>
            <a:r>
              <a:rPr lang="zh-CN" altLang="en-US" sz="2000" b="1" dirty="0">
                <a:latin typeface="宋体" pitchFamily="2" charset="-122"/>
                <a:ea typeface="宋体" pitchFamily="2" charset="-122"/>
                <a:cs typeface="宋体" pitchFamily="2" charset="-122"/>
                <a:sym typeface="+mn-ea"/>
              </a:rPr>
              <a:t>人到开课单位，要求一线合法纳税人以较低的价格做到真正有预防重大疾病意义的全身检查。</a:t>
            </a:r>
            <a:endParaRPr lang="zh-CN" altLang="en-US" sz="2000" b="1" dirty="0">
              <a:latin typeface="宋体" pitchFamily="2" charset="-122"/>
              <a:ea typeface="宋体" pitchFamily="2" charset="-122"/>
              <a:cs typeface="宋体" pitchFamily="2" charset="-122"/>
              <a:sym typeface="+mn-ea"/>
            </a:endParaRPr>
          </a:p>
          <a:p>
            <a:pPr fontAlgn="auto">
              <a:lnSpc>
                <a:spcPts val="2200"/>
              </a:lnSpc>
            </a:pPr>
            <a:endParaRPr lang="zh-CN" altLang="en-US" sz="2000" b="1" dirty="0">
              <a:solidFill>
                <a:schemeClr val="tx1"/>
              </a:solidFill>
              <a:latin typeface="宋体" pitchFamily="2" charset="-122"/>
              <a:ea typeface="宋体" pitchFamily="2" charset="-122"/>
              <a:cs typeface="宋体" pitchFamily="2" charset="-122"/>
              <a:sym typeface="+mn-ea"/>
            </a:endParaRPr>
          </a:p>
          <a:p>
            <a:pPr fontAlgn="auto">
              <a:lnSpc>
                <a:spcPts val="2200"/>
              </a:lnSpc>
            </a:pPr>
            <a:r>
              <a:rPr lang="en-US" altLang="zh-CN" sz="2000" b="1" dirty="0">
                <a:latin typeface="宋体" pitchFamily="2" charset="-122"/>
                <a:ea typeface="宋体" pitchFamily="2" charset="-122"/>
                <a:cs typeface="宋体" pitchFamily="2" charset="-122"/>
                <a:sym typeface="+mn-ea"/>
              </a:rPr>
              <a:t>6.</a:t>
            </a:r>
            <a:r>
              <a:rPr lang="zh-CN" altLang="en-US" sz="2000" b="1" dirty="0">
                <a:latin typeface="宋体" pitchFamily="2" charset="-122"/>
                <a:ea typeface="宋体" pitchFamily="2" charset="-122"/>
                <a:cs typeface="宋体" pitchFamily="2" charset="-122"/>
                <a:sym typeface="+mn-ea"/>
              </a:rPr>
              <a:t>开通医保支付渠道，确保人民</a:t>
            </a:r>
            <a:r>
              <a:rPr lang="zh-CN" altLang="en-US" sz="2000" b="1" dirty="0">
                <a:solidFill>
                  <a:srgbClr val="FF0000"/>
                </a:solidFill>
                <a:latin typeface="宋体" pitchFamily="2" charset="-122"/>
                <a:ea typeface="宋体" pitchFamily="2" charset="-122"/>
                <a:cs typeface="宋体" pitchFamily="2" charset="-122"/>
                <a:sym typeface="+mn-ea"/>
              </a:rPr>
              <a:t>舍得去，去的起</a:t>
            </a:r>
            <a:r>
              <a:rPr lang="zh-CN" altLang="en-US" sz="2000" b="1" dirty="0">
                <a:latin typeface="宋体" pitchFamily="2" charset="-122"/>
                <a:ea typeface="宋体" pitchFamily="2" charset="-122"/>
                <a:cs typeface="宋体" pitchFamily="2" charset="-122"/>
                <a:sym typeface="+mn-ea"/>
              </a:rPr>
              <a:t>。进而提高人民提前发现重大疾病的比例，从而降低癌症等重大疾病死亡率，最终实现提高我国人民幸福指数，增加人民平均寿命等基础目标。</a:t>
            </a:r>
            <a:endParaRPr lang="zh-CN" altLang="en-US" sz="2000" b="1" dirty="0">
              <a:solidFill>
                <a:schemeClr val="tx1"/>
              </a:solidFill>
              <a:latin typeface="宋体" pitchFamily="2" charset="-122"/>
              <a:ea typeface="宋体" pitchFamily="2" charset="-122"/>
              <a:cs typeface="宋体" pitchFamily="2" charset="-122"/>
            </a:endParaRPr>
          </a:p>
          <a:p>
            <a:pPr fontAlgn="auto">
              <a:lnSpc>
                <a:spcPts val="2200"/>
              </a:lnSpc>
            </a:pPr>
            <a:endParaRPr lang="zh-CN" altLang="en-US" sz="2000" b="1" dirty="0">
              <a:solidFill>
                <a:schemeClr val="tx1"/>
              </a:solidFill>
              <a:latin typeface="宋体" pitchFamily="2" charset="-122"/>
              <a:ea typeface="宋体" pitchFamily="2" charset="-122"/>
              <a:cs typeface="宋体" pitchFamily="2" charset="-122"/>
            </a:endParaRPr>
          </a:p>
          <a:p>
            <a:pPr fontAlgn="auto">
              <a:lnSpc>
                <a:spcPts val="2200"/>
              </a:lnSpc>
            </a:pPr>
            <a:endParaRPr lang="zh-CN" altLang="en-US" sz="2000" b="1" dirty="0">
              <a:solidFill>
                <a:schemeClr val="tx1"/>
              </a:solidFill>
              <a:latin typeface="宋体" pitchFamily="2" charset="-122"/>
              <a:ea typeface="宋体" pitchFamily="2" charset="-122"/>
              <a:cs typeface="宋体" pitchFamily="2" charset="-122"/>
            </a:endParaRPr>
          </a:p>
          <a:p>
            <a:endParaRPr lang="zh-CN" altLang="en-US" sz="2400" b="1" dirty="0">
              <a:solidFill>
                <a:schemeClr val="tx1"/>
              </a:solidFill>
              <a:latin typeface="Calibri" panose="020F0502020204030204" pitchFamily="34" charset="0"/>
              <a:sym typeface="华文行楷" panose="02010800040101010101" pitchFamily="2" charset="-122"/>
            </a:endParaRPr>
          </a:p>
          <a:p>
            <a:endParaRPr lang="zh-CN" altLang="en-US" sz="2400" b="1" dirty="0">
              <a:solidFill>
                <a:srgbClr val="9933FF"/>
              </a:solidFill>
              <a:latin typeface="Calibri" panose="020F0502020204030204" pitchFamily="34" charset="0"/>
              <a:sym typeface="华文行楷" panose="02010800040101010101" pitchFamily="2" charset="-122"/>
            </a:endParaRPr>
          </a:p>
          <a:p>
            <a:endParaRPr lang="zh-CN" altLang="en-US" sz="2400" dirty="0"/>
          </a:p>
          <a:p>
            <a:endParaRPr lang="en-US" altLang="zh-CN" sz="2400" dirty="0"/>
          </a:p>
        </p:txBody>
      </p:sp>
      <p:sp>
        <p:nvSpPr>
          <p:cNvPr id="1048969" name="矩形 22"/>
          <p:cNvSpPr/>
          <p:nvPr/>
        </p:nvSpPr>
        <p:spPr>
          <a:xfrm>
            <a:off x="2759710" y="999491"/>
            <a:ext cx="3078480" cy="1076325"/>
          </a:xfrm>
          <a:prstGeom prst="rect">
            <a:avLst/>
          </a:prstGeom>
        </p:spPr>
        <p:txBody>
          <a:bodyPr wrap="square">
            <a:spAutoFit/>
          </a:bodyPr>
          <a:lstStyle/>
          <a:p>
            <a:endParaRPr lang="zh-CN" altLang="en-US" sz="3200" b="1" dirty="0">
              <a:solidFill>
                <a:srgbClr val="FF0000"/>
              </a:solidFill>
              <a:latin typeface="Calibri" panose="020F0502020204030204" pitchFamily="34" charset="0"/>
            </a:endParaRPr>
          </a:p>
          <a:p>
            <a:endParaRPr lang="zh-CN" altLang="en-US" sz="3200" b="1" dirty="0">
              <a:solidFill>
                <a:srgbClr val="FF0000"/>
              </a:solidFill>
              <a:latin typeface="Calibri" panose="020F0502020204030204" pitchFamily="34" charset="0"/>
            </a:endParaRPr>
          </a:p>
        </p:txBody>
      </p:sp>
      <p:sp>
        <p:nvSpPr>
          <p:cNvPr id="2" name="文本框 1"/>
          <p:cNvSpPr txBox="1"/>
          <p:nvPr/>
        </p:nvSpPr>
        <p:spPr>
          <a:xfrm>
            <a:off x="6350635" y="999490"/>
            <a:ext cx="4932680" cy="4399915"/>
          </a:xfrm>
          <a:prstGeom prst="rect">
            <a:avLst/>
          </a:prstGeom>
          <a:noFill/>
        </p:spPr>
        <p:txBody>
          <a:bodyPr wrap="square" rtlCol="0">
            <a:spAutoFit/>
          </a:bodyPr>
          <a:lstStyle/>
          <a:p>
            <a:r>
              <a:rPr lang="en-US" altLang="zh-CN" sz="2000" b="1"/>
              <a:t>7.</a:t>
            </a:r>
            <a:r>
              <a:rPr lang="zh-CN" altLang="en-US" sz="2000" b="1"/>
              <a:t>不得向社会人员加价出售补贴卡，一经发现，视情节严重程度，给予相应</a:t>
            </a:r>
            <a:r>
              <a:rPr lang="zh-CN" altLang="en-US" sz="2000" b="1"/>
              <a:t>处罚。</a:t>
            </a:r>
            <a:endParaRPr lang="zh-CN" altLang="en-US" sz="2000" b="1"/>
          </a:p>
          <a:p>
            <a:endParaRPr lang="zh-CN" altLang="en-US" sz="2000" b="1"/>
          </a:p>
          <a:p>
            <a:r>
              <a:rPr lang="zh-CN" altLang="en-US" sz="2000" b="1"/>
              <a:t>健康活动专属补贴卡说明：</a:t>
            </a:r>
            <a:endParaRPr lang="en-US" altLang="zh-CN" sz="2000" b="1"/>
          </a:p>
          <a:p>
            <a:r>
              <a:rPr lang="en-US" altLang="zh-CN" sz="2000" b="1"/>
              <a:t>1.</a:t>
            </a:r>
            <a:r>
              <a:rPr lang="zh-CN" altLang="en-US" sz="2000" b="1"/>
              <a:t>卡不实名，可赠予亲属</a:t>
            </a:r>
            <a:r>
              <a:rPr lang="zh-CN" altLang="en-US" sz="2000" b="1"/>
              <a:t>朋友。</a:t>
            </a:r>
            <a:endParaRPr lang="zh-CN" altLang="en-US" sz="2000" b="1"/>
          </a:p>
          <a:p>
            <a:r>
              <a:rPr lang="en-US" altLang="zh-CN" sz="2000" b="1"/>
              <a:t>2.</a:t>
            </a:r>
            <a:r>
              <a:rPr lang="zh-CN" altLang="en-US" sz="2000" b="1"/>
              <a:t>支付</a:t>
            </a:r>
            <a:r>
              <a:rPr lang="en-US" altLang="zh-CN" sz="2000" b="1"/>
              <a:t>500</a:t>
            </a:r>
            <a:r>
              <a:rPr lang="zh-CN" altLang="en-US" sz="2000" b="1"/>
              <a:t>元领取补贴</a:t>
            </a:r>
            <a:r>
              <a:rPr lang="zh-CN" altLang="en-US" sz="2000" b="1"/>
              <a:t>卡，由健康中国普及工作人员签字生效，剩余</a:t>
            </a:r>
            <a:r>
              <a:rPr lang="en-US" altLang="zh-CN" sz="2000" b="1"/>
              <a:t>550</a:t>
            </a:r>
            <a:r>
              <a:rPr lang="zh-CN" altLang="en-US" sz="2000" b="1"/>
              <a:t>元当场刷医保卡。</a:t>
            </a:r>
            <a:endParaRPr lang="zh-CN" altLang="en-US" sz="2000" b="1"/>
          </a:p>
          <a:p>
            <a:r>
              <a:rPr lang="en-US" altLang="zh-CN" sz="2000" b="1">
                <a:sym typeface="+mn-ea"/>
              </a:rPr>
              <a:t>3.</a:t>
            </a:r>
            <a:r>
              <a:rPr lang="zh-CN" altLang="en-US" sz="2000" b="1">
                <a:sym typeface="+mn-ea"/>
              </a:rPr>
              <a:t>健康中国的普及一年一次，仅在开课当日享有特价专案。</a:t>
            </a:r>
            <a:endParaRPr lang="zh-CN" altLang="en-US" sz="2000" b="1"/>
          </a:p>
          <a:p>
            <a:r>
              <a:rPr lang="en-US" altLang="zh-CN" sz="2000" b="1"/>
              <a:t>4.</a:t>
            </a:r>
            <a:r>
              <a:rPr lang="zh-CN" altLang="en-US" sz="2000" b="1"/>
              <a:t>工作人员完成</a:t>
            </a:r>
            <a:r>
              <a:rPr lang="zh-CN" altLang="en-US" sz="2000" b="1"/>
              <a:t>普及工作，离开该单位一小时后，则视为该单位自愿放弃补贴名额，将不再享有补贴</a:t>
            </a:r>
            <a:r>
              <a:rPr lang="zh-CN" altLang="en-US" sz="2000" b="1"/>
              <a:t>政策。</a:t>
            </a:r>
            <a:endParaRPr lang="zh-CN" altLang="en-US" sz="2000" b="1"/>
          </a:p>
          <a:p>
            <a:r>
              <a:rPr lang="en-US" altLang="zh-CN" sz="2000" b="1"/>
              <a:t>3.</a:t>
            </a:r>
            <a:r>
              <a:rPr lang="zh-CN" altLang="en-US" sz="2000" b="1"/>
              <a:t>签字当日起生效，半年</a:t>
            </a:r>
            <a:r>
              <a:rPr lang="zh-CN" altLang="en-US" sz="2000" b="1"/>
              <a:t>有效期。</a:t>
            </a:r>
            <a:endParaRPr lang="zh-CN" altLang="en-US" sz="2000" b="1"/>
          </a:p>
        </p:txBody>
      </p:sp>
      <p:pic>
        <p:nvPicPr>
          <p:cNvPr id="3" name="图片 2"/>
          <p:cNvPicPr>
            <a:picLocks noChangeAspect="1"/>
          </p:cNvPicPr>
          <p:nvPr/>
        </p:nvPicPr>
        <p:blipFill>
          <a:blip r:embed="rId3"/>
          <a:stretch>
            <a:fillRect/>
          </a:stretch>
        </p:blipFill>
        <p:spPr>
          <a:xfrm>
            <a:off x="10033000" y="5236845"/>
            <a:ext cx="2159000" cy="1621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48967"/>
                                        </p:tgtEl>
                                        <p:attrNameLst>
                                          <p:attrName>style.visibility</p:attrName>
                                        </p:attrNameLst>
                                      </p:cBhvr>
                                      <p:to>
                                        <p:strVal val="visible"/>
                                      </p:to>
                                    </p:set>
                                    <p:animEffect transition="in" filter="box(in)">
                                      <p:cBhvr>
                                        <p:cTn id="7" dur="500"/>
                                        <p:tgtEl>
                                          <p:spTgt spid="104896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48969"/>
                                        </p:tgtEl>
                                        <p:attrNameLst>
                                          <p:attrName>style.visibility</p:attrName>
                                        </p:attrNameLst>
                                      </p:cBhvr>
                                      <p:to>
                                        <p:strVal val="visible"/>
                                      </p:to>
                                    </p:set>
                                    <p:animEffect transition="in" filter="box(in)">
                                      <p:cBhvr>
                                        <p:cTn id="10" dur="500"/>
                                        <p:tgtEl>
                                          <p:spTgt spid="1048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7" grpId="0"/>
      <p:bldP spid="10489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b="9095"/>
          <a:stretch>
            <a:fillRect/>
          </a:stretch>
        </p:blipFill>
        <p:spPr>
          <a:xfrm>
            <a:off x="0" y="0"/>
            <a:ext cx="5885815" cy="3544570"/>
          </a:xfrm>
          <a:prstGeom prst="rect">
            <a:avLst/>
          </a:prstGeom>
        </p:spPr>
      </p:pic>
      <p:pic>
        <p:nvPicPr>
          <p:cNvPr id="4" name="图片 3"/>
          <p:cNvPicPr>
            <a:picLocks noChangeAspect="1"/>
          </p:cNvPicPr>
          <p:nvPr/>
        </p:nvPicPr>
        <p:blipFill>
          <a:blip r:embed="rId2"/>
          <a:stretch>
            <a:fillRect/>
          </a:stretch>
        </p:blipFill>
        <p:spPr>
          <a:xfrm>
            <a:off x="5884545" y="0"/>
            <a:ext cx="6307455" cy="3551555"/>
          </a:xfrm>
          <a:prstGeom prst="rect">
            <a:avLst/>
          </a:prstGeom>
        </p:spPr>
      </p:pic>
      <p:pic>
        <p:nvPicPr>
          <p:cNvPr id="5" name="图片 4"/>
          <p:cNvPicPr>
            <a:picLocks noChangeAspect="1"/>
          </p:cNvPicPr>
          <p:nvPr/>
        </p:nvPicPr>
        <p:blipFill>
          <a:blip r:embed="rId3"/>
          <a:stretch>
            <a:fillRect/>
          </a:stretch>
        </p:blipFill>
        <p:spPr>
          <a:xfrm>
            <a:off x="0" y="3544570"/>
            <a:ext cx="5885180" cy="3313430"/>
          </a:xfrm>
          <a:prstGeom prst="rect">
            <a:avLst/>
          </a:prstGeom>
        </p:spPr>
      </p:pic>
      <p:pic>
        <p:nvPicPr>
          <p:cNvPr id="6" name="图片 5"/>
          <p:cNvPicPr>
            <a:picLocks noChangeAspect="1"/>
          </p:cNvPicPr>
          <p:nvPr/>
        </p:nvPicPr>
        <p:blipFill>
          <a:blip r:embed="rId4"/>
          <a:stretch>
            <a:fillRect/>
          </a:stretch>
        </p:blipFill>
        <p:spPr>
          <a:xfrm>
            <a:off x="5885180" y="3544570"/>
            <a:ext cx="6306820" cy="332168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10800,&quot;width&quot;:19200}"/>
</p:tagLst>
</file>

<file path=ppt/tags/tag2.xml><?xml version="1.0" encoding="utf-8"?>
<p:tagLst xmlns:p="http://schemas.openxmlformats.org/presentationml/2006/main">
  <p:tag name="KSO_WM_UNIT_PLACING_PICTURE_USER_VIEWPORT" val="{&quot;height&quot;:7397,&quot;width&quot;:19209}"/>
</p:tagLst>
</file>

<file path=ppt/tags/tag3.xml><?xml version="1.0" encoding="utf-8"?>
<p:tagLst xmlns:p="http://schemas.openxmlformats.org/presentationml/2006/main">
  <p:tag name="KSO_WM_UNIT_PLACING_PICTURE_USER_VIEWPORT" val="{&quot;height&quot;:8110,&quot;width&quot;:14400}"/>
</p:tagLst>
</file>

<file path=ppt/tags/tag4.xml><?xml version="1.0" encoding="utf-8"?>
<p:tagLst xmlns:p="http://schemas.openxmlformats.org/presentationml/2006/main">
  <p:tag name="KSO_WM_UNIT_PLACING_PICTURE_USER_VIEWPORT" val="{&quot;height&quot;:4240,&quot;width&quot;:7560}"/>
</p:tagLst>
</file>

<file path=ppt/tags/tag5.xml><?xml version="1.0" encoding="utf-8"?>
<p:tagLst xmlns:p="http://schemas.openxmlformats.org/presentationml/2006/main">
  <p:tag name="REFSHAPE" val="1034703436"/>
  <p:tag name="KSO_WM_UNIT_PLACING_PICTURE_USER_VIEWPORT" val="{&quot;height&quot;:3810,&quot;width&quot;:8100}"/>
</p:tagLst>
</file>

<file path=ppt/tags/tag6.xml><?xml version="1.0" encoding="utf-8"?>
<p:tagLst xmlns:p="http://schemas.openxmlformats.org/presentationml/2006/main">
  <p:tag name="KSO_WM_UNIT_PLACING_PICTURE_USER_VIEWPORT" val="{&quot;height&quot;:10800,&quot;width&quot;:19200}"/>
</p:tagLst>
</file>

<file path=ppt/tags/tag7.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22959125561_1_1"/>
</p:tagLst>
</file>

<file path=ppt/tags/tag8.xml><?xml version="1.0" encoding="utf-8"?>
<p:tagLst xmlns:p="http://schemas.openxmlformats.org/presentationml/2006/main">
  <p:tag name="KSO_WM_UNIT_PLACING_PICTURE_USER_VIEWPORT" val="{&quot;height&quot;:2034.763779527559,&quot;width&quot;:3136}"/>
</p:tagLst>
</file>

<file path=ppt/tags/tag9.xml><?xml version="1.0" encoding="utf-8"?>
<p:tagLst xmlns:p="http://schemas.openxmlformats.org/presentationml/2006/main">
  <p:tag name="COMMONDATA" val="eyJoZGlkIjoiMTA1YTRmMDJlNDgwZTFlZWE3Y2VlY2EyOWUzOWVhNGYifQ=="/>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平衡">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10862</Words>
  <Application>WPS 表格</Application>
  <PresentationFormat>自定义</PresentationFormat>
  <Paragraphs>735</Paragraphs>
  <Slides>80</Slides>
  <Notes>7</Notes>
  <HiddenSlides>0</HiddenSlides>
  <MMClips>0</MMClips>
  <ScaleCrop>false</ScaleCrop>
  <HeadingPairs>
    <vt:vector size="6" baseType="variant">
      <vt:variant>
        <vt:lpstr>已用的字体</vt:lpstr>
      </vt:variant>
      <vt:variant>
        <vt:i4>48</vt:i4>
      </vt:variant>
      <vt:variant>
        <vt:lpstr>主题</vt:lpstr>
      </vt:variant>
      <vt:variant>
        <vt:i4>1</vt:i4>
      </vt:variant>
      <vt:variant>
        <vt:lpstr>幻灯片标题</vt:lpstr>
      </vt:variant>
      <vt:variant>
        <vt:i4>80</vt:i4>
      </vt:variant>
    </vt:vector>
  </HeadingPairs>
  <TitlesOfParts>
    <vt:vector size="129" baseType="lpstr">
      <vt:lpstr>Arial</vt:lpstr>
      <vt:lpstr>宋体</vt:lpstr>
      <vt:lpstr>Wingdings</vt:lpstr>
      <vt:lpstr>Wingdings 2</vt:lpstr>
      <vt:lpstr>Calibri</vt:lpstr>
      <vt:lpstr>微软雅黑</vt:lpstr>
      <vt:lpstr>Perpetua</vt:lpstr>
      <vt:lpstr>楷体_GB2312</vt:lpstr>
      <vt:lpstr>汉仪楷体简</vt:lpstr>
      <vt:lpstr>黑体</vt:lpstr>
      <vt:lpstr>汉仪中黑KW</vt:lpstr>
      <vt:lpstr>Arial</vt:lpstr>
      <vt:lpstr>Times New Roman</vt:lpstr>
      <vt:lpstr>汉仪书宋二KW</vt:lpstr>
      <vt:lpstr>Arial Black</vt:lpstr>
      <vt:lpstr>-apple-system</vt:lpstr>
      <vt:lpstr>STHeiti</vt:lpstr>
      <vt:lpstr>仿宋</vt:lpstr>
      <vt:lpstr>华文仿宋</vt:lpstr>
      <vt:lpstr>方正舒体</vt:lpstr>
      <vt:lpstr>华文细黑</vt:lpstr>
      <vt:lpstr>华文行楷</vt:lpstr>
      <vt:lpstr>PMingLiU</vt:lpstr>
      <vt:lpstr>华文中宋</vt:lpstr>
      <vt:lpstr>DFKai-SB</vt:lpstr>
      <vt:lpstr>Comic Sans MS</vt:lpstr>
      <vt:lpstr>Tahoma</vt:lpstr>
      <vt:lpstr>Wingdings 2</vt:lpstr>
      <vt:lpstr>华文琥珀</vt:lpstr>
      <vt:lpstr>Webdings</vt:lpstr>
      <vt:lpstr>Malgun Gothic</vt:lpstr>
      <vt:lpstr>Lucida Sans Unicode</vt:lpstr>
      <vt:lpstr>等线</vt:lpstr>
      <vt:lpstr>汉仪中等线KW</vt:lpstr>
      <vt:lpstr>Franklin Gothic Book</vt:lpstr>
      <vt:lpstr>华文楷体</vt:lpstr>
      <vt:lpstr>方正兰亭中黑_GBK</vt:lpstr>
      <vt:lpstr>Franklin Gothic Book</vt:lpstr>
      <vt:lpstr>宋体</vt:lpstr>
      <vt:lpstr>Arial Unicode MS</vt:lpstr>
      <vt:lpstr>幼圆</vt:lpstr>
      <vt:lpstr>Thonburi</vt:lpstr>
      <vt:lpstr>方正仿宋_GBK</vt:lpstr>
      <vt:lpstr>바탕</vt:lpstr>
      <vt:lpstr>苹方-简</vt:lpstr>
      <vt:lpstr>맑은 고딕</vt:lpstr>
      <vt:lpstr>PMingLiU</vt:lpstr>
      <vt:lpstr>宋体-繁</vt:lpstr>
      <vt:lpstr>平衡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明明</cp:lastModifiedBy>
  <cp:revision>43</cp:revision>
  <dcterms:created xsi:type="dcterms:W3CDTF">2022-08-23T08:02:42Z</dcterms:created>
  <dcterms:modified xsi:type="dcterms:W3CDTF">2022-08-23T08:02:42Z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2052-4.4.1.7380</vt:lpwstr>
  </property>
  <property fmtid="{D5CDD505-2E9C-101B-9397-08002B2CF9AE}" pid="3" name="ICV">
    <vt:lpwstr>D0C7EDC0BBD34D619FD3D8CF268A7C5C</vt:lpwstr>
  </property>
</Properties>
</file>